
<file path=[Content_Types].xml><?xml version="1.0" encoding="utf-8"?>
<Types xmlns="http://schemas.openxmlformats.org/package/2006/content-types">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Lst>
  <p:notesMasterIdLst>
    <p:notesMasterId r:id="rId18"/>
  </p:notesMasterIdLst>
  <p:sldIdLst>
    <p:sldId id="256" r:id="rId2"/>
    <p:sldId id="334" r:id="rId3"/>
    <p:sldId id="336" r:id="rId4"/>
    <p:sldId id="337" r:id="rId5"/>
    <p:sldId id="338" r:id="rId6"/>
    <p:sldId id="339" r:id="rId7"/>
    <p:sldId id="340" r:id="rId8"/>
    <p:sldId id="341" r:id="rId9"/>
    <p:sldId id="342" r:id="rId10"/>
    <p:sldId id="343" r:id="rId11"/>
    <p:sldId id="344" r:id="rId12"/>
    <p:sldId id="345" r:id="rId13"/>
    <p:sldId id="346" r:id="rId14"/>
    <p:sldId id="347" r:id="rId15"/>
    <p:sldId id="348" r:id="rId16"/>
    <p:sldId id="259" r:id="rId17"/>
  </p:sldIdLst>
  <p:sldSz cx="12192000" cy="6858000"/>
  <p:notesSz cx="6858000" cy="9144000"/>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521415D9-36F7-43E2-AB2F-B90AF26B5E84}">
      <p14:sectionLst xmlns:p14="http://schemas.microsoft.com/office/powerpoint/2010/main">
        <p14:section name="Default Section" id="{9973039F-08D1-FE43-B0A6-845B43722D55}">
          <p14:sldIdLst>
            <p14:sldId id="256"/>
          </p14:sldIdLst>
        </p14:section>
        <p14:section name="Introduction" id="{B4055BB2-04E7-B84C-9677-0D7593509CD6}">
          <p14:sldIdLst/>
        </p14:section>
        <p14:section name="Setting up environment" id="{9F62335A-B7EA-AE4C-BD03-EE7540DD4825}">
          <p14:sldIdLst/>
        </p14:section>
        <p14:section name="The Basics" id="{99C36858-EA01-0C42-85EC-90E776DB9252}">
          <p14:sldIdLst/>
        </p14:section>
        <p14:section name="Components and APIs" id="{F9ECFBD5-4260-DF48-A913-C673271535F3}">
          <p14:sldIdLst/>
        </p14:section>
        <p14:section name="Native Code" id="{98B61D1F-E37E-7943-AEA1-16CB83B58B16}">
          <p14:sldIdLst>
            <p14:sldId id="334"/>
            <p14:sldId id="336"/>
            <p14:sldId id="337"/>
            <p14:sldId id="338"/>
            <p14:sldId id="339"/>
            <p14:sldId id="340"/>
            <p14:sldId id="341"/>
            <p14:sldId id="342"/>
            <p14:sldId id="343"/>
            <p14:sldId id="344"/>
            <p14:sldId id="345"/>
            <p14:sldId id="346"/>
            <p14:sldId id="347"/>
            <p14:sldId id="348"/>
          </p14:sldIdLst>
        </p14:section>
        <p14:section name="Libraries" id="{33767AE4-8B0F-FF49-BF19-4CFE1AC4B87A}">
          <p14:sldIdLst>
            <p14:sldId id="259"/>
          </p14:sldIdLst>
        </p14:section>
      </p14:sectionLst>
    </p:ext>
    <p:ext uri="{EFAFB233-063F-42B5-8137-9DF3F51BA10A}">
      <p15:sldGuideLst xmlns:p15="http://schemas.microsoft.com/office/powerpoint/2012/main">
        <p15:guide id="1" orient="horz" pos="2183">
          <p15:clr>
            <a:srgbClr val="A4A3A4"/>
          </p15:clr>
        </p15:guide>
        <p15:guide id="2" pos="384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34868"/>
    <p:restoredTop sz="76941"/>
  </p:normalViewPr>
  <p:slideViewPr>
    <p:cSldViewPr snapToGrid="0">
      <p:cViewPr varScale="1">
        <p:scale>
          <a:sx n="81" d="100"/>
          <a:sy n="81" d="100"/>
        </p:scale>
        <p:origin x="552" y="184"/>
      </p:cViewPr>
      <p:guideLst>
        <p:guide orient="horz" pos="2183"/>
        <p:guide pos="3840"/>
      </p:guideLst>
    </p:cSldViewPr>
  </p:slideViewPr>
  <p:outlineViewPr>
    <p:cViewPr>
      <p:scale>
        <a:sx n="33" d="100"/>
        <a:sy n="33" d="100"/>
      </p:scale>
      <p:origin x="0" y="0"/>
    </p:cViewPr>
  </p:outlin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notesMaster" Target="notesMasters/notesMaster1.xml"/><Relationship Id="rId3" Type="http://schemas.openxmlformats.org/officeDocument/2006/relationships/slide" Target="slides/slide2.xml"/><Relationship Id="rId21" Type="http://schemas.openxmlformats.org/officeDocument/2006/relationships/theme" Target="theme/theme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presProps" Target="pres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ableStyles" Target="tableStyles.xml"/></Relationships>
</file>

<file path=ppt/media/image1.tiff>
</file>

<file path=ppt/media/image2.png>
</file>

<file path=ppt/media/image3.tiff>
</file>

<file path=ppt/media/image4.tiff>
</file>

<file path=ppt/media/image5.tiff>
</file>

<file path=ppt/media/image6.tiff>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2"/>
        <p:cNvGrpSpPr/>
        <p:nvPr/>
      </p:nvGrpSpPr>
      <p:grpSpPr>
        <a:xfrm>
          <a:off x="0" y="0"/>
          <a:ext cx="0" cy="0"/>
          <a:chOff x="0" y="0"/>
          <a:chExt cx="0" cy="0"/>
        </a:xfrm>
      </p:grpSpPr>
      <p:sp>
        <p:nvSpPr>
          <p:cNvPr id="3" name="Google Shape;3;n"/>
          <p:cNvSpPr txBox="1">
            <a:spLocks noGrp="1"/>
          </p:cNvSpPr>
          <p:nvPr>
            <p:ph type="hdr" idx="2"/>
          </p:nvPr>
        </p:nvSpPr>
        <p:spPr>
          <a:xfrm>
            <a:off x="0" y="0"/>
            <a:ext cx="2971800" cy="458788"/>
          </a:xfrm>
          <a:prstGeom prst="rect">
            <a:avLst/>
          </a:prstGeom>
          <a:noFill/>
          <a:ln>
            <a:noFill/>
          </a:ln>
        </p:spPr>
        <p:txBody>
          <a:bodyPr spcFirstLastPara="1" wrap="square" lIns="91425" tIns="45700" rIns="91425" bIns="45700" anchor="t"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4" name="Google Shape;4;n"/>
          <p:cNvSpPr txBox="1">
            <a:spLocks noGrp="1"/>
          </p:cNvSpPr>
          <p:nvPr>
            <p:ph type="dt" idx="10"/>
          </p:nvPr>
        </p:nvSpPr>
        <p:spPr>
          <a:xfrm>
            <a:off x="3884613" y="0"/>
            <a:ext cx="2971800" cy="458788"/>
          </a:xfrm>
          <a:prstGeom prst="rect">
            <a:avLst/>
          </a:prstGeom>
          <a:noFill/>
          <a:ln>
            <a:noFill/>
          </a:ln>
        </p:spPr>
        <p:txBody>
          <a:bodyPr spcFirstLastPara="1" wrap="square" lIns="91425" tIns="45700" rIns="91425" bIns="45700" anchor="t" anchorCtr="0"/>
          <a:lstStyle>
            <a:lvl1pPr marR="0" lvl="0" algn="r"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 name="Google Shape;5;n"/>
          <p:cNvSpPr>
            <a:spLocks noGrp="1" noRot="1" noChangeAspect="1"/>
          </p:cNvSpPr>
          <p:nvPr>
            <p:ph type="sldImg" idx="3"/>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a:noFill/>
          <a:ln w="12700" cap="flat" cmpd="sng">
            <a:solidFill>
              <a:srgbClr val="000000"/>
            </a:solidFill>
            <a:prstDash val="solid"/>
            <a:round/>
            <a:headEnd type="none" w="sm" len="sm"/>
            <a:tailEnd type="none" w="sm" len="sm"/>
          </a:ln>
        </p:spPr>
      </p:sp>
      <p:sp>
        <p:nvSpPr>
          <p:cNvPr id="6" name="Google Shape;6;n"/>
          <p:cNvSpPr txBox="1">
            <a:spLocks noGrp="1"/>
          </p:cNvSpPr>
          <p:nvPr>
            <p:ph type="body" idx="1"/>
          </p:nvPr>
        </p:nvSpPr>
        <p:spPr>
          <a:xfrm>
            <a:off x="685800" y="4400550"/>
            <a:ext cx="5486400" cy="3600450"/>
          </a:xfrm>
          <a:prstGeom prst="rect">
            <a:avLst/>
          </a:prstGeom>
          <a:noFill/>
          <a:ln>
            <a:noFill/>
          </a:ln>
        </p:spPr>
        <p:txBody>
          <a:bodyPr spcFirstLastPara="1" wrap="square" lIns="91425" tIns="45700" rIns="91425" bIns="45700" anchor="t" anchorCtr="0"/>
          <a:lstStyle>
            <a:lvl1pPr marL="457200" marR="0" lvl="0"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L="914400" marR="0" lvl="1"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2pPr>
            <a:lvl3pPr marL="1371600" marR="0" lvl="2"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3pPr>
            <a:lvl4pPr marL="1828800" marR="0" lvl="3"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4pPr>
            <a:lvl5pPr marL="2286000" marR="0" lvl="4"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5pPr>
            <a:lvl6pPr marL="2743200" marR="0" lvl="5"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6pPr>
            <a:lvl7pPr marL="3200400" marR="0" lvl="6"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7pPr>
            <a:lvl8pPr marL="3657600" marR="0" lvl="7"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8pPr>
            <a:lvl9pPr marL="4114800" marR="0" lvl="8" indent="-22860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9pPr>
          </a:lstStyle>
          <a:p>
            <a:endParaRPr/>
          </a:p>
        </p:txBody>
      </p:sp>
      <p:sp>
        <p:nvSpPr>
          <p:cNvPr id="7" name="Google Shape;7;n"/>
          <p:cNvSpPr txBox="1">
            <a:spLocks noGrp="1"/>
          </p:cNvSpPr>
          <p:nvPr>
            <p:ph type="ftr" idx="11"/>
          </p:nvPr>
        </p:nvSpPr>
        <p:spPr>
          <a:xfrm>
            <a:off x="0" y="8685213"/>
            <a:ext cx="2971800" cy="458787"/>
          </a:xfrm>
          <a:prstGeom prst="rect">
            <a:avLst/>
          </a:prstGeom>
          <a:noFill/>
          <a:ln>
            <a:noFill/>
          </a:ln>
        </p:spPr>
        <p:txBody>
          <a:bodyPr spcFirstLastPara="1" wrap="square" lIns="91425" tIns="45700" rIns="91425" bIns="45700" anchor="b" anchorCtr="0"/>
          <a:lstStyle>
            <a:lvl1pPr marR="0" lvl="0" algn="l" rtl="0">
              <a:spcBef>
                <a:spcPts val="0"/>
              </a:spcBef>
              <a:spcAft>
                <a:spcPts val="0"/>
              </a:spcAft>
              <a:buSzPts val="1400"/>
              <a:buNone/>
              <a:defRPr sz="1200" b="0" i="0" u="none" strike="noStrike" cap="none">
                <a:solidFill>
                  <a:schemeClr val="dk1"/>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 name="Google Shape;8;n"/>
          <p:cNvSpPr txBox="1">
            <a:spLocks noGrp="1"/>
          </p:cNvSpPr>
          <p:nvPr>
            <p:ph type="sldNum" idx="12"/>
          </p:nvPr>
        </p:nvSpPr>
        <p:spPr>
          <a:xfrm>
            <a:off x="3884613" y="8685213"/>
            <a:ext cx="2971800" cy="458787"/>
          </a:xfrm>
          <a:prstGeom prst="rect">
            <a:avLst/>
          </a:prstGeom>
          <a:noFill/>
          <a:ln>
            <a:noFill/>
          </a:ln>
        </p:spPr>
        <p:txBody>
          <a:bodyPr spcFirstLastPara="1" wrap="square" lIns="91425" tIns="45700" rIns="91425" bIns="45700" anchor="b" anchorCtr="0">
            <a:noAutofit/>
          </a:bodyPr>
          <a:lstStyle/>
          <a:p>
            <a:pPr marL="0" marR="0" lvl="0" indent="0" algn="r" rtl="0">
              <a:spcBef>
                <a:spcPts val="0"/>
              </a:spcBef>
              <a:spcAft>
                <a:spcPts val="0"/>
              </a:spcAft>
              <a:buNone/>
            </a:pPr>
            <a:fld id="{00000000-1234-1234-1234-123412341234}" type="slidenum">
              <a:rPr lang="ja-JP" sz="1200" b="0" i="0" u="none" strike="noStrike" cap="none">
                <a:solidFill>
                  <a:schemeClr val="dk1"/>
                </a:solidFill>
                <a:latin typeface="Calibri"/>
                <a:ea typeface="Calibri"/>
                <a:cs typeface="Calibri"/>
                <a:sym typeface="Calibri"/>
              </a:rPr>
              <a:t>‹#›</a:t>
            </a:fld>
            <a:endParaRPr sz="1200" b="0" i="0" u="none" strike="noStrike" cap="none">
              <a:solidFill>
                <a:schemeClr val="dk1"/>
              </a:solidFill>
              <a:latin typeface="Calibri"/>
              <a:ea typeface="Calibri"/>
              <a:cs typeface="Calibri"/>
              <a:sym typeface="Calibri"/>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3" Type="http://schemas.openxmlformats.org/officeDocument/2006/relationships/hyperlink" Target="https://www.youtube.com/channel/UCFM3plFG0QUavW1FPfize7g" TargetMode="External"/><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p1: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rtl="0">
              <a:spcBef>
                <a:spcPts val="0"/>
              </a:spcBef>
              <a:spcAft>
                <a:spcPts val="0"/>
              </a:spcAft>
              <a:buNone/>
            </a:pPr>
            <a:r>
              <a:rPr lang="vi-VN" dirty="0"/>
              <a:t>Lecturer: Le Van Khanh</a:t>
            </a:r>
          </a:p>
          <a:p>
            <a:pPr marL="0" lvl="0" indent="0" rtl="0">
              <a:spcBef>
                <a:spcPts val="0"/>
              </a:spcBef>
              <a:spcAft>
                <a:spcPts val="0"/>
              </a:spcAft>
              <a:buNone/>
            </a:pPr>
            <a:r>
              <a:rPr lang="vi-VN" dirty="0"/>
              <a:t>Fb: facebook.com/lekhanh.vn</a:t>
            </a:r>
          </a:p>
          <a:p>
            <a:pPr marL="0" lvl="0" indent="0" rtl="0">
              <a:spcBef>
                <a:spcPts val="0"/>
              </a:spcBef>
              <a:spcAft>
                <a:spcPts val="0"/>
              </a:spcAft>
              <a:buNone/>
            </a:pPr>
            <a:r>
              <a:rPr lang="vi-VN" dirty="0"/>
              <a:t>Youtube: </a:t>
            </a:r>
            <a:r>
              <a:rPr lang="en-US" dirty="0">
                <a:hlinkClick r:id="rId3"/>
              </a:rPr>
              <a:t>https://www.youtube.com/channel/UCFM3plFG0QUavW1FPfize7g</a:t>
            </a:r>
            <a:endParaRPr dirty="0"/>
          </a:p>
        </p:txBody>
      </p:sp>
      <p:sp>
        <p:nvSpPr>
          <p:cNvPr id="141" name="Google Shape;141;p1: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3</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126817775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VN" dirty="0"/>
          </a:p>
        </p:txBody>
      </p:sp>
      <p:sp>
        <p:nvSpPr>
          <p:cNvPr id="4" name="Slide Number Placeholder 3"/>
          <p:cNvSpPr>
            <a:spLocks noGrp="1"/>
          </p:cNvSpPr>
          <p:nvPr>
            <p:ph type="sldNum" idx="12"/>
          </p:nvPr>
        </p:nvSpPr>
        <p:spPr/>
        <p:txBody>
          <a:bodyPr/>
          <a:lstStyle/>
          <a:p>
            <a:pPr marL="0" marR="0" lvl="0" indent="0" algn="r" rtl="0">
              <a:spcBef>
                <a:spcPts val="0"/>
              </a:spcBef>
              <a:spcAft>
                <a:spcPts val="0"/>
              </a:spcAft>
              <a:buNone/>
            </a:pPr>
            <a:fld id="{00000000-1234-1234-1234-123412341234}" type="slidenum">
              <a:rPr lang="en-US" altLang="ja-JP" sz="1200" b="0" i="0" u="none" strike="noStrike" cap="none" smtClean="0">
                <a:solidFill>
                  <a:schemeClr val="dk1"/>
                </a:solidFill>
                <a:latin typeface="Calibri"/>
                <a:ea typeface="Calibri"/>
                <a:cs typeface="Calibri"/>
                <a:sym typeface="Calibri"/>
              </a:rPr>
              <a:t>7</a:t>
            </a:fld>
            <a:endParaRPr lang="ja-JP" altLang="en-US" sz="1200" b="0" i="0" u="none" strike="noStrike" cap="none">
              <a:solidFill>
                <a:schemeClr val="dk1"/>
              </a:solidFill>
              <a:latin typeface="Calibri"/>
              <a:ea typeface="Calibri"/>
              <a:cs typeface="Calibri"/>
              <a:sym typeface="Calibri"/>
            </a:endParaRPr>
          </a:p>
        </p:txBody>
      </p:sp>
    </p:spTree>
    <p:extLst>
      <p:ext uri="{BB962C8B-B14F-4D97-AF65-F5344CB8AC3E}">
        <p14:creationId xmlns:p14="http://schemas.microsoft.com/office/powerpoint/2010/main" val="99817144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9"/>
        <p:cNvGrpSpPr/>
        <p:nvPr/>
      </p:nvGrpSpPr>
      <p:grpSpPr>
        <a:xfrm>
          <a:off x="0" y="0"/>
          <a:ext cx="0" cy="0"/>
          <a:chOff x="0" y="0"/>
          <a:chExt cx="0" cy="0"/>
        </a:xfrm>
      </p:grpSpPr>
      <p:sp>
        <p:nvSpPr>
          <p:cNvPr id="160" name="Google Shape;160;g3cfbd68c2b_0_14:notes"/>
          <p:cNvSpPr>
            <a:spLocks noGrp="1" noRot="1" noChangeAspect="1"/>
          </p:cNvSpPr>
          <p:nvPr>
            <p:ph type="sldImg" idx="2"/>
          </p:nvPr>
        </p:nvSpPr>
        <p:spPr>
          <a:xfrm>
            <a:off x="685800" y="1143000"/>
            <a:ext cx="5486400" cy="3086100"/>
          </a:xfrm>
          <a:custGeom>
            <a:avLst/>
            <a:gdLst/>
            <a:ahLst/>
            <a:cxnLst/>
            <a:rect l="0" t="0" r="0" b="0"/>
            <a:pathLst>
              <a:path w="120000" h="120000" extrusionOk="0">
                <a:moveTo>
                  <a:pt x="0" y="0"/>
                </a:moveTo>
                <a:lnTo>
                  <a:pt x="120000" y="0"/>
                </a:lnTo>
                <a:lnTo>
                  <a:pt x="120000" y="120000"/>
                </a:lnTo>
                <a:lnTo>
                  <a:pt x="0" y="120000"/>
                </a:lnTo>
                <a:close/>
              </a:path>
            </a:pathLst>
          </a:custGeom>
        </p:spPr>
      </p:sp>
      <p:sp>
        <p:nvSpPr>
          <p:cNvPr id="161" name="Google Shape;161;g3cfbd68c2b_0_14:notes"/>
          <p:cNvSpPr txBox="1">
            <a:spLocks noGrp="1"/>
          </p:cNvSpPr>
          <p:nvPr>
            <p:ph type="body" idx="1"/>
          </p:nvPr>
        </p:nvSpPr>
        <p:spPr>
          <a:xfrm>
            <a:off x="685800" y="4400550"/>
            <a:ext cx="5486400" cy="3600600"/>
          </a:xfrm>
          <a:prstGeom prst="rect">
            <a:avLst/>
          </a:prstGeom>
        </p:spPr>
        <p:txBody>
          <a:bodyPr spcFirstLastPara="1" wrap="square" lIns="91425" tIns="45700" rIns="91425" bIns="45700" anchor="t" anchorCtr="0">
            <a:noAutofit/>
          </a:bodyPr>
          <a:lstStyle/>
          <a:p>
            <a:pPr marL="0" lvl="0" indent="0">
              <a:spcBef>
                <a:spcPts val="0"/>
              </a:spcBef>
              <a:spcAft>
                <a:spcPts val="0"/>
              </a:spcAft>
              <a:buNone/>
            </a:pPr>
            <a:endParaRPr/>
          </a:p>
        </p:txBody>
      </p:sp>
      <p:sp>
        <p:nvSpPr>
          <p:cNvPr id="162" name="Google Shape;162;g3cfbd68c2b_0_14:notes"/>
          <p:cNvSpPr txBox="1">
            <a:spLocks noGrp="1"/>
          </p:cNvSpPr>
          <p:nvPr>
            <p:ph type="sldNum" idx="12"/>
          </p:nvPr>
        </p:nvSpPr>
        <p:spPr>
          <a:xfrm>
            <a:off x="3884613" y="8685213"/>
            <a:ext cx="2971800" cy="458700"/>
          </a:xfrm>
          <a:prstGeom prst="rect">
            <a:avLst/>
          </a:prstGeom>
        </p:spPr>
        <p:txBody>
          <a:bodyPr spcFirstLastPara="1" wrap="square" lIns="91425" tIns="45700" rIns="91425" bIns="45700" anchor="b" anchorCtr="0">
            <a:noAutofit/>
          </a:bodyPr>
          <a:lstStyle/>
          <a:p>
            <a:pPr marL="0" lvl="0" indent="0">
              <a:spcBef>
                <a:spcPts val="0"/>
              </a:spcBef>
              <a:spcAft>
                <a:spcPts val="0"/>
              </a:spcAft>
              <a:buClr>
                <a:srgbClr val="000000"/>
              </a:buClr>
              <a:buFont typeface="Arial"/>
              <a:buNone/>
            </a:pPr>
            <a:fld id="{00000000-1234-1234-1234-123412341234}" type="slidenum">
              <a:rPr lang="en-US" altLang="ja-JP"/>
              <a:t>16</a:t>
            </a:fld>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4.tiff"/><Relationship Id="rId2" Type="http://schemas.openxmlformats.org/officeDocument/2006/relationships/image" Target="../media/image3.tiff"/><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15"/>
        <p:cNvGrpSpPr/>
        <p:nvPr/>
      </p:nvGrpSpPr>
      <p:grpSpPr>
        <a:xfrm>
          <a:off x="0" y="0"/>
          <a:ext cx="0" cy="0"/>
          <a:chOff x="0" y="0"/>
          <a:chExt cx="0" cy="0"/>
        </a:xfrm>
      </p:grpSpPr>
      <p:pic>
        <p:nvPicPr>
          <p:cNvPr id="2" name="Picture 1">
            <a:extLst>
              <a:ext uri="{FF2B5EF4-FFF2-40B4-BE49-F238E27FC236}">
                <a16:creationId xmlns:a16="http://schemas.microsoft.com/office/drawing/2014/main" id="{13437B40-FCE9-7348-9737-B0D22596C289}"/>
              </a:ext>
            </a:extLst>
          </p:cNvPr>
          <p:cNvPicPr>
            <a:picLocks noChangeAspect="1"/>
          </p:cNvPicPr>
          <p:nvPr userDrawn="1"/>
        </p:nvPicPr>
        <p:blipFill>
          <a:blip r:embed="rId2"/>
          <a:stretch>
            <a:fillRect/>
          </a:stretch>
        </p:blipFill>
        <p:spPr>
          <a:xfrm>
            <a:off x="0" y="742951"/>
            <a:ext cx="12192000" cy="5372100"/>
          </a:xfrm>
          <a:prstGeom prst="rect">
            <a:avLst/>
          </a:prstGeom>
        </p:spPr>
      </p:pic>
      <p:sp>
        <p:nvSpPr>
          <p:cNvPr id="16" name="Google Shape;16;p2"/>
          <p:cNvSpPr txBox="1">
            <a:spLocks noGrp="1"/>
          </p:cNvSpPr>
          <p:nvPr>
            <p:ph type="ctrTitle"/>
          </p:nvPr>
        </p:nvSpPr>
        <p:spPr>
          <a:xfrm>
            <a:off x="38100" y="287338"/>
            <a:ext cx="7603671" cy="1655762"/>
          </a:xfrm>
          <a:prstGeom prst="rect">
            <a:avLst/>
          </a:prstGeom>
          <a:noFill/>
          <a:ln>
            <a:noFill/>
          </a:ln>
        </p:spPr>
        <p:txBody>
          <a:bodyPr spcFirstLastPara="1" wrap="square" lIns="91425" tIns="45700" rIns="91425" bIns="45700" anchor="ctr" anchorCtr="0"/>
          <a:lstStyle>
            <a:lvl1pPr marR="0" lvl="0" algn="ctr" rtl="0">
              <a:lnSpc>
                <a:spcPct val="90000"/>
              </a:lnSpc>
              <a:spcBef>
                <a:spcPts val="0"/>
              </a:spcBef>
              <a:spcAft>
                <a:spcPts val="0"/>
              </a:spcAft>
              <a:buClr>
                <a:srgbClr val="2E75B5"/>
              </a:buClr>
              <a:buSzPts val="6000"/>
              <a:buFont typeface="Calibri"/>
              <a:buNone/>
              <a:defRPr sz="60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7" name="Google Shape;17;p2"/>
          <p:cNvSpPr txBox="1">
            <a:spLocks noGrp="1"/>
          </p:cNvSpPr>
          <p:nvPr>
            <p:ph type="subTitle" idx="1"/>
          </p:nvPr>
        </p:nvSpPr>
        <p:spPr>
          <a:xfrm>
            <a:off x="38100" y="4579937"/>
            <a:ext cx="7603671" cy="1535111"/>
          </a:xfrm>
          <a:prstGeom prst="rect">
            <a:avLst/>
          </a:prstGeom>
          <a:noFill/>
          <a:ln>
            <a:noFill/>
          </a:ln>
        </p:spPr>
        <p:txBody>
          <a:bodyPr spcFirstLastPara="1" wrap="square" lIns="91425" tIns="45700" rIns="91425" bIns="45700" anchor="t" anchorCtr="0"/>
          <a:lstStyle>
            <a:lvl1pPr marR="0" lvl="0" algn="l" rtl="0">
              <a:lnSpc>
                <a:spcPct val="90000"/>
              </a:lnSpc>
              <a:spcBef>
                <a:spcPts val="1000"/>
              </a:spcBef>
              <a:spcAft>
                <a:spcPts val="0"/>
              </a:spcAft>
              <a:buClr>
                <a:schemeClr val="dk1"/>
              </a:buClr>
              <a:buSzPts val="2400"/>
              <a:buFont typeface="Arial"/>
              <a:buNone/>
              <a:defRPr sz="2400" b="0" i="0" u="none" strike="noStrike" cap="none">
                <a:solidFill>
                  <a:schemeClr val="dk1"/>
                </a:solidFill>
                <a:latin typeface="Calibri"/>
                <a:ea typeface="Calibri"/>
                <a:cs typeface="Calibri"/>
                <a:sym typeface="Calibri"/>
              </a:defRPr>
            </a:lvl1pPr>
            <a:lvl2pPr marR="0" lvl="1" algn="ctr" rtl="0">
              <a:lnSpc>
                <a:spcPct val="90000"/>
              </a:lnSpc>
              <a:spcBef>
                <a:spcPts val="500"/>
              </a:spcBef>
              <a:spcAft>
                <a:spcPts val="0"/>
              </a:spcAft>
              <a:buClr>
                <a:schemeClr val="dk1"/>
              </a:buClr>
              <a:buSzPts val="2000"/>
              <a:buFont typeface="Arial"/>
              <a:buNone/>
              <a:defRPr sz="2000" b="0" i="0" u="none" strike="noStrike" cap="none">
                <a:solidFill>
                  <a:schemeClr val="dk1"/>
                </a:solidFill>
                <a:latin typeface="Calibri"/>
                <a:ea typeface="Calibri"/>
                <a:cs typeface="Calibri"/>
                <a:sym typeface="Calibri"/>
              </a:defRPr>
            </a:lvl2pPr>
            <a:lvl3pPr marR="0" lvl="2" algn="ctr" rtl="0">
              <a:lnSpc>
                <a:spcPct val="90000"/>
              </a:lnSpc>
              <a:spcBef>
                <a:spcPts val="500"/>
              </a:spcBef>
              <a:spcAft>
                <a:spcPts val="0"/>
              </a:spcAft>
              <a:buClr>
                <a:schemeClr val="dk1"/>
              </a:buClr>
              <a:buSzPts val="1800"/>
              <a:buFont typeface="Arial"/>
              <a:buNone/>
              <a:defRPr sz="1800" b="0" i="0" u="none" strike="noStrike" cap="none">
                <a:solidFill>
                  <a:schemeClr val="dk1"/>
                </a:solidFill>
                <a:latin typeface="Calibri"/>
                <a:ea typeface="Calibri"/>
                <a:cs typeface="Calibri"/>
                <a:sym typeface="Calibri"/>
              </a:defRPr>
            </a:lvl3pPr>
            <a:lvl4pPr marR="0" lvl="3"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4pPr>
            <a:lvl5pPr marR="0" lvl="4"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5pPr>
            <a:lvl6pPr marR="0" lvl="5"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6pPr>
            <a:lvl7pPr marR="0" lvl="6"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7pPr>
            <a:lvl8pPr marR="0" lvl="7"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8pPr>
            <a:lvl9pPr marR="0" lvl="8" algn="ctr" rtl="0">
              <a:lnSpc>
                <a:spcPct val="90000"/>
              </a:lnSpc>
              <a:spcBef>
                <a:spcPts val="5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9pPr>
          </a:lstStyle>
          <a:p>
            <a:endParaRPr dirty="0"/>
          </a:p>
        </p:txBody>
      </p:sp>
      <p:sp>
        <p:nvSpPr>
          <p:cNvPr id="20" name="Google Shape;20;p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1" name="Google Shape;21;p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22" name="Google Shape;22;p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5" name="Picture 4">
            <a:extLst>
              <a:ext uri="{FF2B5EF4-FFF2-40B4-BE49-F238E27FC236}">
                <a16:creationId xmlns:a16="http://schemas.microsoft.com/office/drawing/2014/main" id="{E434F994-52E7-094F-9CE9-BBEF1AC83121}"/>
              </a:ext>
            </a:extLst>
          </p:cNvPr>
          <p:cNvPicPr>
            <a:picLocks noChangeAspect="1"/>
          </p:cNvPicPr>
          <p:nvPr userDrawn="1"/>
        </p:nvPicPr>
        <p:blipFill>
          <a:blip r:embed="rId3"/>
          <a:stretch>
            <a:fillRect/>
          </a:stretch>
        </p:blipFill>
        <p:spPr>
          <a:xfrm>
            <a:off x="7731416" y="2361786"/>
            <a:ext cx="2462797" cy="2134424"/>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empty">
    <p:spTree>
      <p:nvGrpSpPr>
        <p:cNvPr id="1" name=""/>
        <p:cNvGrpSpPr/>
        <p:nvPr/>
      </p:nvGrpSpPr>
      <p:grpSpPr>
        <a:xfrm>
          <a:off x="0" y="0"/>
          <a:ext cx="0" cy="0"/>
          <a:chOff x="0" y="0"/>
          <a:chExt cx="0" cy="0"/>
        </a:xfrm>
      </p:grpSpPr>
      <p:sp>
        <p:nvSpPr>
          <p:cNvPr id="3" name="Date Placeholder 2">
            <a:extLst>
              <a:ext uri="{FF2B5EF4-FFF2-40B4-BE49-F238E27FC236}">
                <a16:creationId xmlns:a16="http://schemas.microsoft.com/office/drawing/2014/main" id="{F911FF8C-6940-BC43-AEED-4A61783889F4}"/>
              </a:ext>
            </a:extLst>
          </p:cNvPr>
          <p:cNvSpPr>
            <a:spLocks noGrp="1"/>
          </p:cNvSpPr>
          <p:nvPr>
            <p:ph type="dt" idx="10"/>
          </p:nvPr>
        </p:nvSpPr>
        <p:spPr/>
        <p:txBody>
          <a:bodyPr/>
          <a:lstStyle/>
          <a:p>
            <a:endParaRPr lang="en-VN"/>
          </a:p>
        </p:txBody>
      </p:sp>
      <p:sp>
        <p:nvSpPr>
          <p:cNvPr id="4" name="Footer Placeholder 3">
            <a:extLst>
              <a:ext uri="{FF2B5EF4-FFF2-40B4-BE49-F238E27FC236}">
                <a16:creationId xmlns:a16="http://schemas.microsoft.com/office/drawing/2014/main" id="{8D715036-04B1-3C43-8773-5E35BEFA4497}"/>
              </a:ext>
            </a:extLst>
          </p:cNvPr>
          <p:cNvSpPr>
            <a:spLocks noGrp="1"/>
          </p:cNvSpPr>
          <p:nvPr>
            <p:ph type="ftr" idx="11"/>
          </p:nvPr>
        </p:nvSpPr>
        <p:spPr/>
        <p:txBody>
          <a:bodyPr/>
          <a:lstStyle/>
          <a:p>
            <a:endParaRPr lang="en-VN"/>
          </a:p>
        </p:txBody>
      </p:sp>
      <p:sp>
        <p:nvSpPr>
          <p:cNvPr id="5" name="Slide Number Placeholder 4">
            <a:extLst>
              <a:ext uri="{FF2B5EF4-FFF2-40B4-BE49-F238E27FC236}">
                <a16:creationId xmlns:a16="http://schemas.microsoft.com/office/drawing/2014/main" id="{8EEA2F61-4B2E-AA4D-AF11-55A8722EC187}"/>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a:t>
            </a:fld>
            <a:endParaRPr lang="ja-JP" altLang="en-US"/>
          </a:p>
        </p:txBody>
      </p:sp>
    </p:spTree>
    <p:extLst>
      <p:ext uri="{BB962C8B-B14F-4D97-AF65-F5344CB8AC3E}">
        <p14:creationId xmlns:p14="http://schemas.microsoft.com/office/powerpoint/2010/main" val="61238123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wo Content" type="twoObj">
  <p:cSld name="TWO_OBJECTS">
    <p:spTree>
      <p:nvGrpSpPr>
        <p:cNvPr id="1" name="Shape 45"/>
        <p:cNvGrpSpPr/>
        <p:nvPr/>
      </p:nvGrpSpPr>
      <p:grpSpPr>
        <a:xfrm>
          <a:off x="0" y="0"/>
          <a:ext cx="0" cy="0"/>
          <a:chOff x="0" y="0"/>
          <a:chExt cx="0" cy="0"/>
        </a:xfrm>
      </p:grpSpPr>
      <p:sp>
        <p:nvSpPr>
          <p:cNvPr id="50" name="Google Shape;50;p5"/>
          <p:cNvSpPr txBox="1">
            <a:spLocks noGrp="1"/>
          </p:cNvSpPr>
          <p:nvPr>
            <p:ph type="title"/>
          </p:nvPr>
        </p:nvSpPr>
        <p:spPr>
          <a:xfrm>
            <a:off x="838200" y="572574"/>
            <a:ext cx="10515600" cy="1118114"/>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51" name="Google Shape;51;p5"/>
          <p:cNvSpPr txBox="1">
            <a:spLocks noGrp="1"/>
          </p:cNvSpPr>
          <p:nvPr>
            <p:ph type="body" idx="1"/>
          </p:nvPr>
        </p:nvSpPr>
        <p:spPr>
          <a:xfrm>
            <a:off x="838200" y="1825625"/>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2" name="Google Shape;52;p5"/>
          <p:cNvSpPr txBox="1">
            <a:spLocks noGrp="1"/>
          </p:cNvSpPr>
          <p:nvPr>
            <p:ph type="body" idx="2"/>
          </p:nvPr>
        </p:nvSpPr>
        <p:spPr>
          <a:xfrm>
            <a:off x="6172199" y="1840847"/>
            <a:ext cx="5181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53" name="Google Shape;53;p5"/>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4" name="Google Shape;54;p5"/>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55" name="Google Shape;55;p5"/>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
        <p:nvSpPr>
          <p:cNvPr id="56" name="Google Shape;56;p5"/>
          <p:cNvSpPr txBox="1"/>
          <p:nvPr/>
        </p:nvSpPr>
        <p:spPr>
          <a:xfrm>
            <a:off x="8382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None/>
            </a:pPr>
            <a:r>
              <a:rPr lang="ja-JP" sz="1200" b="0" i="0" u="none" strike="noStrike" cap="none">
                <a:solidFill>
                  <a:srgbClr val="2E75B5"/>
                </a:solidFill>
                <a:latin typeface="Calibri"/>
                <a:ea typeface="Calibri"/>
                <a:cs typeface="Calibri"/>
                <a:sym typeface="Calibri"/>
              </a:rPr>
              <a:t>9/26/16</a:t>
            </a:r>
            <a:endParaRPr sz="1200" b="0" i="0" u="none" strike="noStrike" cap="none">
              <a:solidFill>
                <a:srgbClr val="2E75B5"/>
              </a:solidFill>
              <a:latin typeface="Calibri"/>
              <a:ea typeface="Calibri"/>
              <a:cs typeface="Calibri"/>
              <a:sym typeface="Calibri"/>
            </a:endParaRPr>
          </a:p>
        </p:txBody>
      </p:sp>
      <p:sp>
        <p:nvSpPr>
          <p:cNvPr id="57" name="Google Shape;57;p5"/>
          <p:cNvSpPr txBox="1"/>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p>
            <a:pPr marL="0" marR="0" lvl="0" indent="0" algn="r" rtl="0">
              <a:spcBef>
                <a:spcPts val="0"/>
              </a:spcBef>
              <a:spcAft>
                <a:spcPts val="0"/>
              </a:spcAft>
              <a:buNone/>
            </a:pPr>
            <a:fld id="{00000000-1234-1234-1234-123412341234}" type="slidenum">
              <a:rPr lang="ja-JP" sz="1200" b="0" i="0" u="none" strike="noStrike" cap="none">
                <a:solidFill>
                  <a:srgbClr val="888888"/>
                </a:solidFill>
                <a:latin typeface="Calibri"/>
                <a:ea typeface="Calibri"/>
                <a:cs typeface="Calibri"/>
                <a:sym typeface="Calibri"/>
              </a:rPr>
              <a:t>‹#›</a:t>
            </a:fld>
            <a:endParaRPr sz="1200" b="0" i="0" u="none" strike="noStrike" cap="none">
              <a:solidFill>
                <a:srgbClr val="888888"/>
              </a:solidFill>
              <a:latin typeface="Calibri"/>
              <a:ea typeface="Calibri"/>
              <a:cs typeface="Calibri"/>
              <a:sym typeface="Calibri"/>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mparison" type="twoTxTwoObj">
  <p:cSld name="TWO_OBJECTS_WITH_TEXT">
    <p:spTree>
      <p:nvGrpSpPr>
        <p:cNvPr id="1" name="Shape 59"/>
        <p:cNvGrpSpPr/>
        <p:nvPr/>
      </p:nvGrpSpPr>
      <p:grpSpPr>
        <a:xfrm>
          <a:off x="0" y="0"/>
          <a:ext cx="0" cy="0"/>
          <a:chOff x="0" y="0"/>
          <a:chExt cx="0" cy="0"/>
        </a:xfrm>
      </p:grpSpPr>
      <p:sp>
        <p:nvSpPr>
          <p:cNvPr id="62" name="Google Shape;62;p6"/>
          <p:cNvSpPr txBox="1">
            <a:spLocks noGrp="1"/>
          </p:cNvSpPr>
          <p:nvPr>
            <p:ph type="title"/>
          </p:nvPr>
        </p:nvSpPr>
        <p:spPr>
          <a:xfrm>
            <a:off x="839788" y="559432"/>
            <a:ext cx="10515600" cy="113125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63" name="Google Shape;63;p6"/>
          <p:cNvSpPr txBox="1">
            <a:spLocks noGrp="1"/>
          </p:cNvSpPr>
          <p:nvPr>
            <p:ph type="body" idx="1"/>
          </p:nvPr>
        </p:nvSpPr>
        <p:spPr>
          <a:xfrm>
            <a:off x="839788" y="1681163"/>
            <a:ext cx="5157787"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4" name="Google Shape;64;p6"/>
          <p:cNvSpPr txBox="1">
            <a:spLocks noGrp="1"/>
          </p:cNvSpPr>
          <p:nvPr>
            <p:ph type="body" idx="2"/>
          </p:nvPr>
        </p:nvSpPr>
        <p:spPr>
          <a:xfrm>
            <a:off x="839788" y="2505075"/>
            <a:ext cx="5157787"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5" name="Google Shape;65;p6"/>
          <p:cNvSpPr txBox="1">
            <a:spLocks noGrp="1"/>
          </p:cNvSpPr>
          <p:nvPr>
            <p:ph type="body" idx="3"/>
          </p:nvPr>
        </p:nvSpPr>
        <p:spPr>
          <a:xfrm>
            <a:off x="6172200" y="1681163"/>
            <a:ext cx="5183188" cy="823912"/>
          </a:xfrm>
          <a:prstGeom prst="rect">
            <a:avLst/>
          </a:prstGeom>
          <a:noFill/>
          <a:ln>
            <a:noFill/>
          </a:ln>
        </p:spPr>
        <p:txBody>
          <a:bodyPr spcFirstLastPara="1" wrap="square" lIns="91425" tIns="45700" rIns="91425" bIns="45700" anchor="b" anchorCtr="0"/>
          <a:lstStyle>
            <a:lvl1pPr marL="457200" marR="0" lvl="0" indent="-228600" algn="l" rtl="0">
              <a:lnSpc>
                <a:spcPct val="90000"/>
              </a:lnSpc>
              <a:spcBef>
                <a:spcPts val="1000"/>
              </a:spcBef>
              <a:spcAft>
                <a:spcPts val="0"/>
              </a:spcAft>
              <a:buClr>
                <a:schemeClr val="dk1"/>
              </a:buClr>
              <a:buSzPts val="2400"/>
              <a:buFont typeface="Arial"/>
              <a:buNone/>
              <a:defRPr sz="2400" b="1"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2000"/>
              <a:buFont typeface="Arial"/>
              <a:buNone/>
              <a:defRPr sz="2000" b="1"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800"/>
              <a:buFont typeface="Arial"/>
              <a:buNone/>
              <a:defRPr sz="1800" b="1"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600"/>
              <a:buFont typeface="Arial"/>
              <a:buNone/>
              <a:defRPr sz="1600" b="1" i="0" u="none" strike="noStrike" cap="none">
                <a:solidFill>
                  <a:schemeClr val="dk1"/>
                </a:solidFill>
                <a:latin typeface="Calibri"/>
                <a:ea typeface="Calibri"/>
                <a:cs typeface="Calibri"/>
                <a:sym typeface="Calibri"/>
              </a:defRPr>
            </a:lvl9pPr>
          </a:lstStyle>
          <a:p>
            <a:endParaRPr/>
          </a:p>
        </p:txBody>
      </p:sp>
      <p:sp>
        <p:nvSpPr>
          <p:cNvPr id="66" name="Google Shape;66;p6"/>
          <p:cNvSpPr txBox="1">
            <a:spLocks noGrp="1"/>
          </p:cNvSpPr>
          <p:nvPr>
            <p:ph type="body" idx="4"/>
          </p:nvPr>
        </p:nvSpPr>
        <p:spPr>
          <a:xfrm>
            <a:off x="6172200" y="2505075"/>
            <a:ext cx="5183188" cy="368458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67" name="Google Shape;67;p6"/>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8" name="Google Shape;68;p6"/>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69" name="Google Shape;69;p6"/>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74"/>
        <p:cNvGrpSpPr/>
        <p:nvPr/>
      </p:nvGrpSpPr>
      <p:grpSpPr>
        <a:xfrm>
          <a:off x="0" y="0"/>
          <a:ext cx="0" cy="0"/>
          <a:chOff x="0" y="0"/>
          <a:chExt cx="0" cy="0"/>
        </a:xfrm>
      </p:grpSpPr>
      <p:sp>
        <p:nvSpPr>
          <p:cNvPr id="79" name="Google Shape;79;p7"/>
          <p:cNvSpPr txBox="1">
            <a:spLocks noGrp="1"/>
          </p:cNvSpPr>
          <p:nvPr>
            <p:ph type="title"/>
          </p:nvPr>
        </p:nvSpPr>
        <p:spPr>
          <a:xfrm>
            <a:off x="838200" y="559875"/>
            <a:ext cx="10515600" cy="114144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80" name="Google Shape;80;p7"/>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1" name="Google Shape;81;p7"/>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82" name="Google Shape;82;p7"/>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with Caption" type="objTx">
  <p:cSld name="OBJECT_WITH_CAPTION_TEXT">
    <p:spTree>
      <p:nvGrpSpPr>
        <p:cNvPr id="1" name="Shape 93"/>
        <p:cNvGrpSpPr/>
        <p:nvPr/>
      </p:nvGrpSpPr>
      <p:grpSpPr>
        <a:xfrm>
          <a:off x="0" y="0"/>
          <a:ext cx="0" cy="0"/>
          <a:chOff x="0" y="0"/>
          <a:chExt cx="0" cy="0"/>
        </a:xfrm>
      </p:grpSpPr>
      <p:sp>
        <p:nvSpPr>
          <p:cNvPr id="98" name="Google Shape;98;p9"/>
          <p:cNvSpPr txBox="1">
            <a:spLocks noGrp="1"/>
          </p:cNvSpPr>
          <p:nvPr>
            <p:ph type="title"/>
          </p:nvPr>
        </p:nvSpPr>
        <p:spPr>
          <a:xfrm>
            <a:off x="839788" y="457200"/>
            <a:ext cx="3932237" cy="1600200"/>
          </a:xfrm>
          <a:prstGeom prst="rect">
            <a:avLst/>
          </a:prstGeom>
          <a:noFill/>
          <a:ln>
            <a:noFill/>
          </a:ln>
        </p:spPr>
        <p:txBody>
          <a:bodyPr spcFirstLastPara="1" wrap="square" lIns="91425" tIns="45700" rIns="91425" bIns="45700" anchor="b" anchorCtr="0"/>
          <a:lstStyle>
            <a:lvl1pPr marR="0" lvl="0" algn="l" rtl="0">
              <a:lnSpc>
                <a:spcPct val="90000"/>
              </a:lnSpc>
              <a:spcBef>
                <a:spcPts val="0"/>
              </a:spcBef>
              <a:spcAft>
                <a:spcPts val="0"/>
              </a:spcAft>
              <a:buClr>
                <a:srgbClr val="2E75B5"/>
              </a:buClr>
              <a:buSzPts val="3200"/>
              <a:buFont typeface="Calibri"/>
              <a:buNone/>
              <a:defRPr sz="32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99" name="Google Shape;99;p9"/>
          <p:cNvSpPr txBox="1">
            <a:spLocks noGrp="1"/>
          </p:cNvSpPr>
          <p:nvPr>
            <p:ph type="body" idx="1"/>
          </p:nvPr>
        </p:nvSpPr>
        <p:spPr>
          <a:xfrm>
            <a:off x="5183188" y="987425"/>
            <a:ext cx="6172200" cy="4873625"/>
          </a:xfrm>
          <a:prstGeom prst="rect">
            <a:avLst/>
          </a:prstGeom>
          <a:noFill/>
          <a:ln>
            <a:noFill/>
          </a:ln>
        </p:spPr>
        <p:txBody>
          <a:bodyPr spcFirstLastPara="1" wrap="square" lIns="91425" tIns="45700" rIns="91425" bIns="45700" anchor="t" anchorCtr="0"/>
          <a:lstStyle>
            <a:lvl1pPr marL="457200" marR="0" lvl="0" indent="-431800" algn="l" rtl="0">
              <a:lnSpc>
                <a:spcPct val="90000"/>
              </a:lnSpc>
              <a:spcBef>
                <a:spcPts val="1000"/>
              </a:spcBef>
              <a:spcAft>
                <a:spcPts val="0"/>
              </a:spcAft>
              <a:buClr>
                <a:schemeClr val="dk1"/>
              </a:buClr>
              <a:buSzPts val="3200"/>
              <a:buFont typeface="Arial"/>
              <a:buChar char="•"/>
              <a:defRPr sz="3200" b="0" i="0" u="none" strike="noStrike" cap="none">
                <a:solidFill>
                  <a:schemeClr val="dk1"/>
                </a:solidFill>
                <a:latin typeface="Calibri"/>
                <a:ea typeface="Calibri"/>
                <a:cs typeface="Calibri"/>
                <a:sym typeface="Calibri"/>
              </a:defRPr>
            </a:lvl1pPr>
            <a:lvl2pPr marL="914400" marR="0" lvl="1" indent="-406400" algn="l" rtl="0">
              <a:lnSpc>
                <a:spcPct val="90000"/>
              </a:lnSpc>
              <a:spcBef>
                <a:spcPts val="5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2pPr>
            <a:lvl3pPr marL="1371600" marR="0" lvl="2"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3pPr>
            <a:lvl4pPr marL="1828800" marR="0" lvl="3"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4pPr>
            <a:lvl5pPr marL="2286000" marR="0" lvl="4"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5pPr>
            <a:lvl6pPr marL="2743200" marR="0" lvl="5"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6pPr>
            <a:lvl7pPr marL="3200400" marR="0" lvl="6"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7pPr>
            <a:lvl8pPr marL="3657600" marR="0" lvl="7"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8pPr>
            <a:lvl9pPr marL="4114800" marR="0" lvl="8"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9pPr>
          </a:lstStyle>
          <a:p>
            <a:endParaRPr/>
          </a:p>
        </p:txBody>
      </p:sp>
      <p:sp>
        <p:nvSpPr>
          <p:cNvPr id="100" name="Google Shape;100;p9"/>
          <p:cNvSpPr txBox="1">
            <a:spLocks noGrp="1"/>
          </p:cNvSpPr>
          <p:nvPr>
            <p:ph type="body" idx="2"/>
          </p:nvPr>
        </p:nvSpPr>
        <p:spPr>
          <a:xfrm>
            <a:off x="839788" y="2057400"/>
            <a:ext cx="3932237" cy="3811588"/>
          </a:xfrm>
          <a:prstGeom prst="rect">
            <a:avLst/>
          </a:prstGeom>
          <a:noFill/>
          <a:ln>
            <a:noFill/>
          </a:ln>
        </p:spPr>
        <p:txBody>
          <a:bodyPr spcFirstLastPara="1" wrap="square" lIns="91425" tIns="45700" rIns="91425" bIns="45700" anchor="t" anchorCtr="0"/>
          <a:lstStyle>
            <a:lvl1pPr marL="457200" marR="0" lvl="0" indent="-228600" algn="l" rtl="0">
              <a:lnSpc>
                <a:spcPct val="90000"/>
              </a:lnSpc>
              <a:spcBef>
                <a:spcPts val="1000"/>
              </a:spcBef>
              <a:spcAft>
                <a:spcPts val="0"/>
              </a:spcAft>
              <a:buClr>
                <a:schemeClr val="dk1"/>
              </a:buClr>
              <a:buSzPts val="1600"/>
              <a:buFont typeface="Arial"/>
              <a:buNone/>
              <a:defRPr sz="1600" b="0" i="0" u="none" strike="noStrike" cap="none">
                <a:solidFill>
                  <a:schemeClr val="dk1"/>
                </a:solidFill>
                <a:latin typeface="Calibri"/>
                <a:ea typeface="Calibri"/>
                <a:cs typeface="Calibri"/>
                <a:sym typeface="Calibri"/>
              </a:defRPr>
            </a:lvl1pPr>
            <a:lvl2pPr marL="914400" marR="0" lvl="1" indent="-228600" algn="l" rtl="0">
              <a:lnSpc>
                <a:spcPct val="90000"/>
              </a:lnSpc>
              <a:spcBef>
                <a:spcPts val="500"/>
              </a:spcBef>
              <a:spcAft>
                <a:spcPts val="0"/>
              </a:spcAft>
              <a:buClr>
                <a:schemeClr val="dk1"/>
              </a:buClr>
              <a:buSzPts val="1400"/>
              <a:buFont typeface="Arial"/>
              <a:buNone/>
              <a:defRPr sz="1400" b="0" i="0" u="none" strike="noStrike" cap="none">
                <a:solidFill>
                  <a:schemeClr val="dk1"/>
                </a:solidFill>
                <a:latin typeface="Calibri"/>
                <a:ea typeface="Calibri"/>
                <a:cs typeface="Calibri"/>
                <a:sym typeface="Calibri"/>
              </a:defRPr>
            </a:lvl2pPr>
            <a:lvl3pPr marL="1371600" marR="0" lvl="2" indent="-228600" algn="l" rtl="0">
              <a:lnSpc>
                <a:spcPct val="90000"/>
              </a:lnSpc>
              <a:spcBef>
                <a:spcPts val="500"/>
              </a:spcBef>
              <a:spcAft>
                <a:spcPts val="0"/>
              </a:spcAft>
              <a:buClr>
                <a:schemeClr val="dk1"/>
              </a:buClr>
              <a:buSzPts val="1200"/>
              <a:buFont typeface="Arial"/>
              <a:buNone/>
              <a:defRPr sz="1200" b="0" i="0" u="none" strike="noStrike" cap="none">
                <a:solidFill>
                  <a:schemeClr val="dk1"/>
                </a:solidFill>
                <a:latin typeface="Calibri"/>
                <a:ea typeface="Calibri"/>
                <a:cs typeface="Calibri"/>
                <a:sym typeface="Calibri"/>
              </a:defRPr>
            </a:lvl3pPr>
            <a:lvl4pPr marL="1828800" marR="0" lvl="3"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4pPr>
            <a:lvl5pPr marL="2286000" marR="0" lvl="4"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5pPr>
            <a:lvl6pPr marL="2743200" marR="0" lvl="5"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6pPr>
            <a:lvl7pPr marL="3200400" marR="0" lvl="6"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7pPr>
            <a:lvl8pPr marL="3657600" marR="0" lvl="7"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8pPr>
            <a:lvl9pPr marL="4114800" marR="0" lvl="8" indent="-228600" algn="l" rtl="0">
              <a:lnSpc>
                <a:spcPct val="90000"/>
              </a:lnSpc>
              <a:spcBef>
                <a:spcPts val="500"/>
              </a:spcBef>
              <a:spcAft>
                <a:spcPts val="0"/>
              </a:spcAft>
              <a:buClr>
                <a:schemeClr val="dk1"/>
              </a:buClr>
              <a:buSzPts val="1000"/>
              <a:buFont typeface="Arial"/>
              <a:buNone/>
              <a:defRPr sz="1000" b="0" i="0" u="none" strike="noStrike" cap="none">
                <a:solidFill>
                  <a:schemeClr val="dk1"/>
                </a:solidFill>
                <a:latin typeface="Calibri"/>
                <a:ea typeface="Calibri"/>
                <a:cs typeface="Calibri"/>
                <a:sym typeface="Calibri"/>
              </a:defRPr>
            </a:lvl9pPr>
          </a:lstStyle>
          <a:p>
            <a:endParaRPr/>
          </a:p>
        </p:txBody>
      </p:sp>
      <p:sp>
        <p:nvSpPr>
          <p:cNvPr id="101" name="Google Shape;101;p9"/>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2" name="Google Shape;102;p9"/>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03" name="Google Shape;103;p9"/>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Title and Vertical Text" type="vertTx">
  <p:cSld name="VERTICAL_TEXT">
    <p:spTree>
      <p:nvGrpSpPr>
        <p:cNvPr id="1" name="Shape 117"/>
        <p:cNvGrpSpPr/>
        <p:nvPr/>
      </p:nvGrpSpPr>
      <p:grpSpPr>
        <a:xfrm>
          <a:off x="0" y="0"/>
          <a:ext cx="0" cy="0"/>
          <a:chOff x="0" y="0"/>
          <a:chExt cx="0" cy="0"/>
        </a:xfrm>
      </p:grpSpPr>
      <p:sp>
        <p:nvSpPr>
          <p:cNvPr id="122" name="Google Shape;122;p1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23" name="Google Shape;123;p11"/>
          <p:cNvSpPr txBox="1">
            <a:spLocks noGrp="1"/>
          </p:cNvSpPr>
          <p:nvPr>
            <p:ph type="body" idx="1"/>
          </p:nvPr>
        </p:nvSpPr>
        <p:spPr>
          <a:xfrm rot="5400000">
            <a:off x="3920331" y="-1256506"/>
            <a:ext cx="4351338" cy="105156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4" name="Google Shape;124;p1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5" name="Google Shape;125;p1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26" name="Google Shape;126;p1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Vertical Title and Text" type="vertTitleAndTx">
  <p:cSld name="VERTICAL_TITLE_AND_VERTICAL_TEXT">
    <p:spTree>
      <p:nvGrpSpPr>
        <p:cNvPr id="1" name="Shape 128"/>
        <p:cNvGrpSpPr/>
        <p:nvPr/>
      </p:nvGrpSpPr>
      <p:grpSpPr>
        <a:xfrm>
          <a:off x="0" y="0"/>
          <a:ext cx="0" cy="0"/>
          <a:chOff x="0" y="0"/>
          <a:chExt cx="0" cy="0"/>
        </a:xfrm>
      </p:grpSpPr>
      <p:sp>
        <p:nvSpPr>
          <p:cNvPr id="133" name="Google Shape;133;p12"/>
          <p:cNvSpPr txBox="1">
            <a:spLocks noGrp="1"/>
          </p:cNvSpPr>
          <p:nvPr>
            <p:ph type="title"/>
          </p:nvPr>
        </p:nvSpPr>
        <p:spPr>
          <a:xfrm rot="5400000">
            <a:off x="7133431" y="1956594"/>
            <a:ext cx="5811838" cy="2628900"/>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a:p>
        </p:txBody>
      </p:sp>
      <p:sp>
        <p:nvSpPr>
          <p:cNvPr id="134" name="Google Shape;134;p12"/>
          <p:cNvSpPr txBox="1">
            <a:spLocks noGrp="1"/>
          </p:cNvSpPr>
          <p:nvPr>
            <p:ph type="body" idx="1"/>
          </p:nvPr>
        </p:nvSpPr>
        <p:spPr>
          <a:xfrm rot="5400000">
            <a:off x="1799431" y="-596106"/>
            <a:ext cx="5811838" cy="7734300"/>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35" name="Google Shape;135;p12"/>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6" name="Google Shape;136;p12"/>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7" name="Google Shape;137;p12"/>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image" Target="../media/image2.png"/><Relationship Id="rId5" Type="http://schemas.openxmlformats.org/officeDocument/2006/relationships/slideLayout" Target="../slideLayouts/slideLayout5.xml"/><Relationship Id="rId10" Type="http://schemas.openxmlformats.org/officeDocument/2006/relationships/image" Target="../media/image1.tiff"/><Relationship Id="rId4" Type="http://schemas.openxmlformats.org/officeDocument/2006/relationships/slideLayout" Target="../slideLayouts/slideLayout4.xml"/><Relationship Id="rId9"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9"/>
        <p:cNvGrpSpPr/>
        <p:nvPr/>
      </p:nvGrpSpPr>
      <p:grpSpPr>
        <a:xfrm>
          <a:off x="0" y="0"/>
          <a:ext cx="0" cy="0"/>
          <a:chOff x="0" y="0"/>
          <a:chExt cx="0" cy="0"/>
        </a:xfrm>
      </p:grpSpPr>
      <p:sp>
        <p:nvSpPr>
          <p:cNvPr id="10" name="Google Shape;10;p1"/>
          <p:cNvSpPr txBox="1">
            <a:spLocks noGrp="1"/>
          </p:cNvSpPr>
          <p:nvPr>
            <p:ph type="title"/>
          </p:nvPr>
        </p:nvSpPr>
        <p:spPr>
          <a:xfrm>
            <a:off x="838200" y="576072"/>
            <a:ext cx="10515600" cy="1114616"/>
          </a:xfrm>
          <a:prstGeom prst="rect">
            <a:avLst/>
          </a:prstGeom>
          <a:noFill/>
          <a:ln>
            <a:noFill/>
          </a:ln>
        </p:spPr>
        <p:txBody>
          <a:bodyPr spcFirstLastPara="1" wrap="square" lIns="91425" tIns="45700" rIns="91425" bIns="45700" anchor="ctr" anchorCtr="0"/>
          <a:lstStyle>
            <a:lvl1pPr marR="0" lvl="0" algn="l" rtl="0">
              <a:lnSpc>
                <a:spcPct val="90000"/>
              </a:lnSpc>
              <a:spcBef>
                <a:spcPts val="0"/>
              </a:spcBef>
              <a:spcAft>
                <a:spcPts val="0"/>
              </a:spcAft>
              <a:buClr>
                <a:srgbClr val="2E75B5"/>
              </a:buClr>
              <a:buSzPts val="4400"/>
              <a:buFont typeface="Calibri"/>
              <a:buNone/>
              <a:defRPr sz="4400" b="0" i="0" u="none" strike="noStrike" cap="none">
                <a:solidFill>
                  <a:srgbClr val="2E75B5"/>
                </a:solidFill>
                <a:latin typeface="Calibri"/>
                <a:ea typeface="Calibri"/>
                <a:cs typeface="Calibri"/>
                <a:sym typeface="Calibri"/>
              </a:defRPr>
            </a:lvl1pPr>
            <a:lvl2pPr lvl="1">
              <a:spcBef>
                <a:spcPts val="0"/>
              </a:spcBef>
              <a:spcAft>
                <a:spcPts val="0"/>
              </a:spcAft>
              <a:buSzPts val="1400"/>
              <a:buNone/>
              <a:defRPr sz="1800"/>
            </a:lvl2pPr>
            <a:lvl3pPr lvl="2">
              <a:spcBef>
                <a:spcPts val="0"/>
              </a:spcBef>
              <a:spcAft>
                <a:spcPts val="0"/>
              </a:spcAft>
              <a:buSzPts val="1400"/>
              <a:buNone/>
              <a:defRPr sz="1800"/>
            </a:lvl3pPr>
            <a:lvl4pPr lvl="3">
              <a:spcBef>
                <a:spcPts val="0"/>
              </a:spcBef>
              <a:spcAft>
                <a:spcPts val="0"/>
              </a:spcAft>
              <a:buSzPts val="1400"/>
              <a:buNone/>
              <a:defRPr sz="1800"/>
            </a:lvl4pPr>
            <a:lvl5pPr lvl="4">
              <a:spcBef>
                <a:spcPts val="0"/>
              </a:spcBef>
              <a:spcAft>
                <a:spcPts val="0"/>
              </a:spcAft>
              <a:buSzPts val="1400"/>
              <a:buNone/>
              <a:defRPr sz="1800"/>
            </a:lvl5pPr>
            <a:lvl6pPr lvl="5">
              <a:spcBef>
                <a:spcPts val="0"/>
              </a:spcBef>
              <a:spcAft>
                <a:spcPts val="0"/>
              </a:spcAft>
              <a:buSzPts val="1400"/>
              <a:buNone/>
              <a:defRPr sz="1800"/>
            </a:lvl6pPr>
            <a:lvl7pPr lvl="6">
              <a:spcBef>
                <a:spcPts val="0"/>
              </a:spcBef>
              <a:spcAft>
                <a:spcPts val="0"/>
              </a:spcAft>
              <a:buSzPts val="1400"/>
              <a:buNone/>
              <a:defRPr sz="1800"/>
            </a:lvl7pPr>
            <a:lvl8pPr lvl="7">
              <a:spcBef>
                <a:spcPts val="0"/>
              </a:spcBef>
              <a:spcAft>
                <a:spcPts val="0"/>
              </a:spcAft>
              <a:buSzPts val="1400"/>
              <a:buNone/>
              <a:defRPr sz="1800"/>
            </a:lvl8pPr>
            <a:lvl9pPr lvl="8">
              <a:spcBef>
                <a:spcPts val="0"/>
              </a:spcBef>
              <a:spcAft>
                <a:spcPts val="0"/>
              </a:spcAft>
              <a:buSzPts val="1400"/>
              <a:buNone/>
              <a:defRPr sz="1800"/>
            </a:lvl9pPr>
          </a:lstStyle>
          <a:p>
            <a:endParaRPr dirty="0"/>
          </a:p>
        </p:txBody>
      </p:sp>
      <p:sp>
        <p:nvSpPr>
          <p:cNvPr id="11" name="Google Shape;11;p1"/>
          <p:cNvSpPr txBox="1">
            <a:spLocks noGrp="1"/>
          </p:cNvSpPr>
          <p:nvPr>
            <p:ph type="body" idx="1"/>
          </p:nvPr>
        </p:nvSpPr>
        <p:spPr>
          <a:xfrm>
            <a:off x="838200" y="1825625"/>
            <a:ext cx="10515600" cy="4351338"/>
          </a:xfrm>
          <a:prstGeom prst="rect">
            <a:avLst/>
          </a:prstGeom>
          <a:noFill/>
          <a:ln>
            <a:noFill/>
          </a:ln>
        </p:spPr>
        <p:txBody>
          <a:bodyPr spcFirstLastPara="1" wrap="square" lIns="91425" tIns="45700" rIns="91425" bIns="45700" anchor="t" anchorCtr="0"/>
          <a:lstStyle>
            <a:lvl1pPr marL="457200" marR="0" lvl="0" indent="-406400" algn="l" rtl="0">
              <a:lnSpc>
                <a:spcPct val="90000"/>
              </a:lnSpc>
              <a:spcBef>
                <a:spcPts val="1000"/>
              </a:spcBef>
              <a:spcAft>
                <a:spcPts val="0"/>
              </a:spcAft>
              <a:buClr>
                <a:schemeClr val="dk1"/>
              </a:buClr>
              <a:buSzPts val="2800"/>
              <a:buFont typeface="Arial"/>
              <a:buChar char="•"/>
              <a:defRPr sz="2800" b="0" i="0" u="none" strike="noStrike" cap="none">
                <a:solidFill>
                  <a:schemeClr val="dk1"/>
                </a:solidFill>
                <a:latin typeface="Calibri"/>
                <a:ea typeface="Calibri"/>
                <a:cs typeface="Calibri"/>
                <a:sym typeface="Calibri"/>
              </a:defRPr>
            </a:lvl1pPr>
            <a:lvl2pPr marL="914400" marR="0" lvl="1" indent="-381000" algn="l" rtl="0">
              <a:lnSpc>
                <a:spcPct val="90000"/>
              </a:lnSpc>
              <a:spcBef>
                <a:spcPts val="500"/>
              </a:spcBef>
              <a:spcAft>
                <a:spcPts val="0"/>
              </a:spcAft>
              <a:buClr>
                <a:schemeClr val="dk1"/>
              </a:buClr>
              <a:buSzPts val="2400"/>
              <a:buFont typeface="Arial"/>
              <a:buChar char="•"/>
              <a:defRPr sz="2400" b="0" i="0" u="none" strike="noStrike" cap="none">
                <a:solidFill>
                  <a:schemeClr val="dk1"/>
                </a:solidFill>
                <a:latin typeface="Calibri"/>
                <a:ea typeface="Calibri"/>
                <a:cs typeface="Calibri"/>
                <a:sym typeface="Calibri"/>
              </a:defRPr>
            </a:lvl2pPr>
            <a:lvl3pPr marL="1371600" marR="0" lvl="2" indent="-355600" algn="l" rtl="0">
              <a:lnSpc>
                <a:spcPct val="90000"/>
              </a:lnSpc>
              <a:spcBef>
                <a:spcPts val="500"/>
              </a:spcBef>
              <a:spcAft>
                <a:spcPts val="0"/>
              </a:spcAft>
              <a:buClr>
                <a:schemeClr val="dk1"/>
              </a:buClr>
              <a:buSzPts val="2000"/>
              <a:buFont typeface="Arial"/>
              <a:buChar char="•"/>
              <a:defRPr sz="2000" b="0" i="0" u="none" strike="noStrike" cap="none">
                <a:solidFill>
                  <a:schemeClr val="dk1"/>
                </a:solidFill>
                <a:latin typeface="Calibri"/>
                <a:ea typeface="Calibri"/>
                <a:cs typeface="Calibri"/>
                <a:sym typeface="Calibri"/>
              </a:defRPr>
            </a:lvl3pPr>
            <a:lvl4pPr marL="1828800" marR="0" lvl="3"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4pPr>
            <a:lvl5pPr marL="2286000" marR="0" lvl="4"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5pPr>
            <a:lvl6pPr marL="2743200" marR="0" lvl="5"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6pPr>
            <a:lvl7pPr marL="3200400" marR="0" lvl="6"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7pPr>
            <a:lvl8pPr marL="3657600" marR="0" lvl="7"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8pPr>
            <a:lvl9pPr marL="4114800" marR="0" lvl="8" indent="-342900" algn="l" rtl="0">
              <a:lnSpc>
                <a:spcPct val="90000"/>
              </a:lnSpc>
              <a:spcBef>
                <a:spcPts val="500"/>
              </a:spcBef>
              <a:spcAft>
                <a:spcPts val="0"/>
              </a:spcAft>
              <a:buClr>
                <a:schemeClr val="dk1"/>
              </a:buClr>
              <a:buSzPts val="1800"/>
              <a:buFont typeface="Arial"/>
              <a:buChar char="•"/>
              <a:defRPr sz="1800" b="0" i="0" u="none" strike="noStrike" cap="none">
                <a:solidFill>
                  <a:schemeClr val="dk1"/>
                </a:solidFill>
                <a:latin typeface="Calibri"/>
                <a:ea typeface="Calibri"/>
                <a:cs typeface="Calibri"/>
                <a:sym typeface="Calibri"/>
              </a:defRPr>
            </a:lvl9pPr>
          </a:lstStyle>
          <a:p>
            <a:endParaRPr/>
          </a:p>
        </p:txBody>
      </p:sp>
      <p:sp>
        <p:nvSpPr>
          <p:cNvPr id="12" name="Google Shape;12;p1"/>
          <p:cNvSpPr txBox="1">
            <a:spLocks noGrp="1"/>
          </p:cNvSpPr>
          <p:nvPr>
            <p:ph type="dt" idx="10"/>
          </p:nvPr>
        </p:nvSpPr>
        <p:spPr>
          <a:xfrm>
            <a:off x="838200" y="6356350"/>
            <a:ext cx="2743200" cy="365125"/>
          </a:xfrm>
          <a:prstGeom prst="rect">
            <a:avLst/>
          </a:prstGeom>
          <a:noFill/>
          <a:ln>
            <a:noFill/>
          </a:ln>
        </p:spPr>
        <p:txBody>
          <a:bodyPr spcFirstLastPara="1" wrap="square" lIns="91425" tIns="45700" rIns="91425" bIns="45700" anchor="ctr" anchorCtr="0"/>
          <a:lstStyle>
            <a:lvl1pPr marR="0" lvl="0" algn="l" rtl="0">
              <a:spcBef>
                <a:spcPts val="0"/>
              </a:spcBef>
              <a:spcAft>
                <a:spcPts val="0"/>
              </a:spcAft>
              <a:buSzPts val="1400"/>
              <a:buNone/>
              <a:defRPr sz="12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3" name="Google Shape;13;p1"/>
          <p:cNvSpPr txBox="1">
            <a:spLocks noGrp="1"/>
          </p:cNvSpPr>
          <p:nvPr>
            <p:ph type="ftr" idx="11"/>
          </p:nvPr>
        </p:nvSpPr>
        <p:spPr>
          <a:xfrm>
            <a:off x="4038600" y="6356350"/>
            <a:ext cx="4114800" cy="365125"/>
          </a:xfrm>
          <a:prstGeom prst="rect">
            <a:avLst/>
          </a:prstGeom>
          <a:noFill/>
          <a:ln>
            <a:noFill/>
          </a:ln>
        </p:spPr>
        <p:txBody>
          <a:bodyPr spcFirstLastPara="1" wrap="square" lIns="91425" tIns="45700" rIns="91425" bIns="45700" anchor="ctr" anchorCtr="0"/>
          <a:lstStyle>
            <a:lvl1pPr marR="0" lvl="0" algn="ctr" rtl="0">
              <a:lnSpc>
                <a:spcPct val="100000"/>
              </a:lnSpc>
              <a:spcBef>
                <a:spcPts val="0"/>
              </a:spcBef>
              <a:spcAft>
                <a:spcPts val="0"/>
              </a:spcAft>
              <a:buClr>
                <a:srgbClr val="2E75B5"/>
              </a:buClr>
              <a:buSzPts val="800"/>
              <a:buFont typeface="Calibri"/>
              <a:buNone/>
              <a:defRPr sz="800" b="0" i="0" u="none" strike="noStrike" cap="none">
                <a:solidFill>
                  <a:srgbClr val="2E75B5"/>
                </a:solidFill>
                <a:latin typeface="Calibri"/>
                <a:ea typeface="Calibri"/>
                <a:cs typeface="Calibri"/>
                <a:sym typeface="Calibri"/>
              </a:defRPr>
            </a:lvl1pPr>
            <a:lvl2pPr marR="0" lvl="1"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2pPr>
            <a:lvl3pPr marR="0" lvl="2"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3pPr>
            <a:lvl4pPr marR="0" lvl="3"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4pPr>
            <a:lvl5pPr marR="0" lvl="4"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5pPr>
            <a:lvl6pPr marR="0" lvl="5"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6pPr>
            <a:lvl7pPr marR="0" lvl="6"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7pPr>
            <a:lvl8pPr marR="0" lvl="7"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8pPr>
            <a:lvl9pPr marR="0" lvl="8" algn="l" rtl="0">
              <a:spcBef>
                <a:spcPts val="0"/>
              </a:spcBef>
              <a:spcAft>
                <a:spcPts val="0"/>
              </a:spcAft>
              <a:buSzPts val="1400"/>
              <a:buNone/>
              <a:defRPr sz="1800" b="0" i="0" u="none" strike="noStrike" cap="none">
                <a:solidFill>
                  <a:schemeClr val="dk1"/>
                </a:solidFill>
                <a:latin typeface="Calibri"/>
                <a:ea typeface="Calibri"/>
                <a:cs typeface="Calibri"/>
                <a:sym typeface="Calibri"/>
              </a:defRPr>
            </a:lvl9pPr>
          </a:lstStyle>
          <a:p>
            <a:endParaRPr/>
          </a:p>
        </p:txBody>
      </p:sp>
      <p:sp>
        <p:nvSpPr>
          <p:cNvPr id="14" name="Google Shape;14;p1"/>
          <p:cNvSpPr txBox="1">
            <a:spLocks noGrp="1"/>
          </p:cNvSpPr>
          <p:nvPr>
            <p:ph type="sldNum" idx="12"/>
          </p:nvPr>
        </p:nvSpPr>
        <p:spPr>
          <a:xfrm>
            <a:off x="8610600" y="6356350"/>
            <a:ext cx="2743200" cy="365125"/>
          </a:xfrm>
          <a:prstGeom prst="rect">
            <a:avLst/>
          </a:prstGeom>
          <a:noFill/>
          <a:ln>
            <a:noFill/>
          </a:ln>
        </p:spPr>
        <p:txBody>
          <a:bodyPr spcFirstLastPara="1" wrap="square" lIns="91425" tIns="45700" rIns="91425" bIns="45700" anchor="ctr" anchorCtr="0">
            <a:noAutofit/>
          </a:bodyPr>
          <a:lstStyle>
            <a:lvl1pPr marL="0" marR="0" lvl="0" indent="0" algn="r" rtl="0">
              <a:spcBef>
                <a:spcPts val="0"/>
              </a:spcBef>
              <a:buNone/>
              <a:defRPr sz="1200" b="0" i="0" u="none" strike="noStrike" cap="none">
                <a:solidFill>
                  <a:srgbClr val="888888"/>
                </a:solidFill>
                <a:latin typeface="Calibri"/>
                <a:ea typeface="Calibri"/>
                <a:cs typeface="Calibri"/>
                <a:sym typeface="Calibri"/>
              </a:defRPr>
            </a:lvl1pPr>
            <a:lvl2pPr marL="0" marR="0" lvl="1" indent="0" algn="r" rtl="0">
              <a:spcBef>
                <a:spcPts val="0"/>
              </a:spcBef>
              <a:buNone/>
              <a:defRPr sz="1200" b="0" i="0" u="none" strike="noStrike" cap="none">
                <a:solidFill>
                  <a:srgbClr val="888888"/>
                </a:solidFill>
                <a:latin typeface="Calibri"/>
                <a:ea typeface="Calibri"/>
                <a:cs typeface="Calibri"/>
                <a:sym typeface="Calibri"/>
              </a:defRPr>
            </a:lvl2pPr>
            <a:lvl3pPr marL="0" marR="0" lvl="2" indent="0" algn="r" rtl="0">
              <a:spcBef>
                <a:spcPts val="0"/>
              </a:spcBef>
              <a:buNone/>
              <a:defRPr sz="1200" b="0" i="0" u="none" strike="noStrike" cap="none">
                <a:solidFill>
                  <a:srgbClr val="888888"/>
                </a:solidFill>
                <a:latin typeface="Calibri"/>
                <a:ea typeface="Calibri"/>
                <a:cs typeface="Calibri"/>
                <a:sym typeface="Calibri"/>
              </a:defRPr>
            </a:lvl3pPr>
            <a:lvl4pPr marL="0" marR="0" lvl="3" indent="0" algn="r" rtl="0">
              <a:spcBef>
                <a:spcPts val="0"/>
              </a:spcBef>
              <a:buNone/>
              <a:defRPr sz="1200" b="0" i="0" u="none" strike="noStrike" cap="none">
                <a:solidFill>
                  <a:srgbClr val="888888"/>
                </a:solidFill>
                <a:latin typeface="Calibri"/>
                <a:ea typeface="Calibri"/>
                <a:cs typeface="Calibri"/>
                <a:sym typeface="Calibri"/>
              </a:defRPr>
            </a:lvl4pPr>
            <a:lvl5pPr marL="0" marR="0" lvl="4" indent="0" algn="r" rtl="0">
              <a:spcBef>
                <a:spcPts val="0"/>
              </a:spcBef>
              <a:buNone/>
              <a:defRPr sz="1200" b="0" i="0" u="none" strike="noStrike" cap="none">
                <a:solidFill>
                  <a:srgbClr val="888888"/>
                </a:solidFill>
                <a:latin typeface="Calibri"/>
                <a:ea typeface="Calibri"/>
                <a:cs typeface="Calibri"/>
                <a:sym typeface="Calibri"/>
              </a:defRPr>
            </a:lvl5pPr>
            <a:lvl6pPr marL="0" marR="0" lvl="5" indent="0" algn="r" rtl="0">
              <a:spcBef>
                <a:spcPts val="0"/>
              </a:spcBef>
              <a:buNone/>
              <a:defRPr sz="1200" b="0" i="0" u="none" strike="noStrike" cap="none">
                <a:solidFill>
                  <a:srgbClr val="888888"/>
                </a:solidFill>
                <a:latin typeface="Calibri"/>
                <a:ea typeface="Calibri"/>
                <a:cs typeface="Calibri"/>
                <a:sym typeface="Calibri"/>
              </a:defRPr>
            </a:lvl6pPr>
            <a:lvl7pPr marL="0" marR="0" lvl="6" indent="0" algn="r" rtl="0">
              <a:spcBef>
                <a:spcPts val="0"/>
              </a:spcBef>
              <a:buNone/>
              <a:defRPr sz="1200" b="0" i="0" u="none" strike="noStrike" cap="none">
                <a:solidFill>
                  <a:srgbClr val="888888"/>
                </a:solidFill>
                <a:latin typeface="Calibri"/>
                <a:ea typeface="Calibri"/>
                <a:cs typeface="Calibri"/>
                <a:sym typeface="Calibri"/>
              </a:defRPr>
            </a:lvl7pPr>
            <a:lvl8pPr marL="0" marR="0" lvl="7" indent="0" algn="r" rtl="0">
              <a:spcBef>
                <a:spcPts val="0"/>
              </a:spcBef>
              <a:buNone/>
              <a:defRPr sz="1200" b="0" i="0" u="none" strike="noStrike" cap="none">
                <a:solidFill>
                  <a:srgbClr val="888888"/>
                </a:solidFill>
                <a:latin typeface="Calibri"/>
                <a:ea typeface="Calibri"/>
                <a:cs typeface="Calibri"/>
                <a:sym typeface="Calibri"/>
              </a:defRPr>
            </a:lvl8pPr>
            <a:lvl9pPr marL="0" marR="0" lvl="8" indent="0" algn="r" rtl="0">
              <a:spcBef>
                <a:spcPts val="0"/>
              </a:spcBef>
              <a:buNone/>
              <a:defRPr sz="1200" b="0" i="0" u="none" strike="noStrike" cap="none">
                <a:solidFill>
                  <a:srgbClr val="888888"/>
                </a:solidFill>
                <a:latin typeface="Calibri"/>
                <a:ea typeface="Calibri"/>
                <a:cs typeface="Calibri"/>
                <a:sym typeface="Calibri"/>
              </a:defRPr>
            </a:lvl9pPr>
          </a:lstStyle>
          <a:p>
            <a:pPr marL="0" lvl="0" indent="0">
              <a:spcBef>
                <a:spcPts val="0"/>
              </a:spcBef>
              <a:spcAft>
                <a:spcPts val="0"/>
              </a:spcAft>
              <a:buNone/>
            </a:pPr>
            <a:fld id="{00000000-1234-1234-1234-123412341234}" type="slidenum">
              <a:rPr lang="ja-JP"/>
              <a:t>‹#›</a:t>
            </a:fld>
            <a:endParaRPr/>
          </a:p>
        </p:txBody>
      </p:sp>
      <p:pic>
        <p:nvPicPr>
          <p:cNvPr id="8" name="Picture 7">
            <a:extLst>
              <a:ext uri="{FF2B5EF4-FFF2-40B4-BE49-F238E27FC236}">
                <a16:creationId xmlns:a16="http://schemas.microsoft.com/office/drawing/2014/main" id="{1D8E85B2-5CEB-6C49-9F90-8019DAE5E8A2}"/>
              </a:ext>
            </a:extLst>
          </p:cNvPr>
          <p:cNvPicPr>
            <a:picLocks noChangeAspect="1"/>
          </p:cNvPicPr>
          <p:nvPr userDrawn="1"/>
        </p:nvPicPr>
        <p:blipFill>
          <a:blip r:embed="rId10"/>
          <a:stretch>
            <a:fillRect/>
          </a:stretch>
        </p:blipFill>
        <p:spPr>
          <a:xfrm>
            <a:off x="11222206" y="55989"/>
            <a:ext cx="843715" cy="820690"/>
          </a:xfrm>
          <a:prstGeom prst="rect">
            <a:avLst/>
          </a:prstGeom>
        </p:spPr>
      </p:pic>
      <p:pic>
        <p:nvPicPr>
          <p:cNvPr id="3" name="Picture 2" descr="A close up of a logo&#10;&#10;Description automatically generated">
            <a:extLst>
              <a:ext uri="{FF2B5EF4-FFF2-40B4-BE49-F238E27FC236}">
                <a16:creationId xmlns:a16="http://schemas.microsoft.com/office/drawing/2014/main" id="{B08B3626-A98F-9148-94F4-CFF161DB9500}"/>
              </a:ext>
            </a:extLst>
          </p:cNvPr>
          <p:cNvPicPr>
            <a:picLocks noChangeAspect="1"/>
          </p:cNvPicPr>
          <p:nvPr userDrawn="1"/>
        </p:nvPicPr>
        <p:blipFill>
          <a:blip r:embed="rId11"/>
          <a:stretch>
            <a:fillRect/>
          </a:stretch>
        </p:blipFill>
        <p:spPr>
          <a:xfrm>
            <a:off x="8931908" y="30790"/>
            <a:ext cx="2290298" cy="820690"/>
          </a:xfrm>
          <a:prstGeom prst="rect">
            <a:avLst/>
          </a:prstGeom>
        </p:spPr>
      </p:pic>
    </p:spTree>
  </p:cSld>
  <p:clrMap bg1="lt1" tx1="dk1" bg2="dk2" tx2="lt2" accent1="accent1" accent2="accent2" accent3="accent3" accent4="accent4" accent5="accent5" accent6="accent6" hlink="hlink" folHlink="folHlink"/>
  <p:sldLayoutIdLst>
    <p:sldLayoutId id="2147483648" r:id="rId1"/>
    <p:sldLayoutId id="2147483660" r:id="rId2"/>
    <p:sldLayoutId id="2147483651" r:id="rId3"/>
    <p:sldLayoutId id="2147483652" r:id="rId4"/>
    <p:sldLayoutId id="2147483653" r:id="rId5"/>
    <p:sldLayoutId id="2147483655" r:id="rId6"/>
    <p:sldLayoutId id="2147483657" r:id="rId7"/>
    <p:sldLayoutId id="2147483658" r:id="rId8"/>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hyperlink" Target="https://reactnative.dev/docs/0.61/native-modules-android" TargetMode="External"/><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8" Type="http://schemas.openxmlformats.org/officeDocument/2006/relationships/hyperlink" Target="https://realm.io/docs/javascript/latest" TargetMode="External"/><Relationship Id="rId3" Type="http://schemas.openxmlformats.org/officeDocument/2006/relationships/hyperlink" Target="https://reactnative.dev/docs/0.61/" TargetMode="External"/><Relationship Id="rId7" Type="http://schemas.openxmlformats.org/officeDocument/2006/relationships/hyperlink" Target="https://rnfirebase.io/" TargetMode="External"/><Relationship Id="rId2" Type="http://schemas.openxmlformats.org/officeDocument/2006/relationships/notesSlide" Target="../notesSlides/notesSlide4.xml"/><Relationship Id="rId1" Type="http://schemas.openxmlformats.org/officeDocument/2006/relationships/slideLayout" Target="../slideLayouts/slideLayout5.xml"/><Relationship Id="rId6" Type="http://schemas.openxmlformats.org/officeDocument/2006/relationships/hyperlink" Target="https://react-redux.js.org/introduction/quick-start" TargetMode="External"/><Relationship Id="rId5" Type="http://schemas.openxmlformats.org/officeDocument/2006/relationships/hyperlink" Target="https://redux.js.org/introduction/getting-started" TargetMode="External"/><Relationship Id="rId4" Type="http://schemas.openxmlformats.org/officeDocument/2006/relationships/hyperlink" Target="https://reactjs.org/docs/getting-started.html" TargetMode="External"/></Relationships>
</file>

<file path=ppt/slides/_rels/slide2.xml.rels><?xml version="1.0" encoding="UTF-8" standalone="yes"?>
<Relationships xmlns="http://schemas.openxmlformats.org/package/2006/relationships"><Relationship Id="rId2" Type="http://schemas.openxmlformats.org/officeDocument/2006/relationships/image" Target="../media/image5.tiff"/><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3" Type="http://schemas.openxmlformats.org/officeDocument/2006/relationships/hyperlink" Target="https://github.com/react-native-community/datetimepicker" TargetMode="External"/><Relationship Id="rId2" Type="http://schemas.openxmlformats.org/officeDocument/2006/relationships/notesSlide" Target="../notesSlides/notesSlide2.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5.xml.rels><?xml version="1.0" encoding="UTF-8" standalone="yes"?>
<Relationships xmlns="http://schemas.openxmlformats.org/package/2006/relationships"><Relationship Id="rId2" Type="http://schemas.openxmlformats.org/officeDocument/2006/relationships/image" Target="../media/image6.tiff"/><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13"/>
          <p:cNvSpPr txBox="1">
            <a:spLocks noGrp="1"/>
          </p:cNvSpPr>
          <p:nvPr>
            <p:ph type="ctrTitle"/>
          </p:nvPr>
        </p:nvSpPr>
        <p:spPr>
          <a:xfrm>
            <a:off x="0" y="0"/>
            <a:ext cx="7723414" cy="2020824"/>
          </a:xfrm>
          <a:prstGeom prst="rect">
            <a:avLst/>
          </a:prstGeom>
          <a:noFill/>
          <a:ln>
            <a:noFill/>
          </a:ln>
        </p:spPr>
        <p:txBody>
          <a:bodyPr spcFirstLastPara="1" wrap="square" lIns="91425" tIns="45700" rIns="91425" bIns="45700" anchor="ctr" anchorCtr="0">
            <a:noAutofit/>
          </a:bodyPr>
          <a:lstStyle/>
          <a:p>
            <a:pPr marL="0" marR="0" lvl="0" indent="0" algn="ctr" rtl="0">
              <a:lnSpc>
                <a:spcPct val="90000"/>
              </a:lnSpc>
              <a:spcBef>
                <a:spcPts val="0"/>
              </a:spcBef>
              <a:spcAft>
                <a:spcPts val="0"/>
              </a:spcAft>
              <a:buClr>
                <a:srgbClr val="2E75B5"/>
              </a:buClr>
              <a:buSzPts val="6000"/>
              <a:buFont typeface="Calibri"/>
              <a:buNone/>
            </a:pPr>
            <a:r>
              <a:rPr lang="vi-VN" altLang="ja-JP" dirty="0">
                <a:solidFill>
                  <a:schemeClr val="accent6"/>
                </a:solidFill>
              </a:rPr>
              <a:t>React Native</a:t>
            </a:r>
            <a:r>
              <a:rPr lang="vi-VN" altLang="ja-JP" dirty="0"/>
              <a:t> Basic</a:t>
            </a:r>
            <a:endParaRPr sz="6000" b="0" i="0" u="none" strike="noStrike" cap="none" dirty="0">
              <a:solidFill>
                <a:srgbClr val="2E75B5"/>
              </a:solidFill>
              <a:latin typeface="Calibri"/>
              <a:ea typeface="Calibri"/>
              <a:cs typeface="Calibri"/>
              <a:sym typeface="Calibri"/>
            </a:endParaRPr>
          </a:p>
        </p:txBody>
      </p:sp>
      <p:sp>
        <p:nvSpPr>
          <p:cNvPr id="144" name="Google Shape;144;p13"/>
          <p:cNvSpPr txBox="1">
            <a:spLocks noGrp="1"/>
          </p:cNvSpPr>
          <p:nvPr>
            <p:ph type="subTitle" idx="1"/>
          </p:nvPr>
        </p:nvSpPr>
        <p:spPr>
          <a:xfrm>
            <a:off x="555812" y="4700649"/>
            <a:ext cx="7004317" cy="2020825"/>
          </a:xfrm>
          <a:prstGeom prst="rect">
            <a:avLst/>
          </a:prstGeom>
          <a:noFill/>
          <a:ln>
            <a:noFill/>
          </a:ln>
        </p:spPr>
        <p:txBody>
          <a:bodyPr spcFirstLastPara="1" wrap="square" lIns="91425" tIns="45700" rIns="91425" bIns="45700" anchor="t" anchorCtr="0">
            <a:noAutofit/>
          </a:bodyPr>
          <a:lstStyle/>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altLang="ja-JP" dirty="0">
                <a:solidFill>
                  <a:schemeClr val="tx1"/>
                </a:solidFill>
              </a:rPr>
              <a:t>The basics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Components &amp; APIs</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Native Code</a:t>
            </a:r>
          </a:p>
          <a:p>
            <a:pPr marL="342900" marR="0" lvl="0" indent="-342900" rtl="0">
              <a:lnSpc>
                <a:spcPct val="90000"/>
              </a:lnSpc>
              <a:spcBef>
                <a:spcPts val="0"/>
              </a:spcBef>
              <a:spcAft>
                <a:spcPts val="0"/>
              </a:spcAft>
              <a:buClr>
                <a:schemeClr val="dk1"/>
              </a:buClr>
              <a:buSzPts val="2400"/>
              <a:buFont typeface="Arial" panose="020B0604020202020204" pitchFamily="34" charset="0"/>
              <a:buChar char="•"/>
            </a:pPr>
            <a:r>
              <a:rPr lang="vi-VN" dirty="0">
                <a:solidFill>
                  <a:schemeClr val="tx1"/>
                </a:solidFill>
              </a:rPr>
              <a:t>Libraries</a:t>
            </a:r>
            <a:endParaRPr dirty="0">
              <a:solidFill>
                <a:schemeClr val="tx1"/>
              </a:solidFill>
            </a:endParaRPr>
          </a:p>
        </p:txBody>
      </p:sp>
      <p:sp>
        <p:nvSpPr>
          <p:cNvPr id="2" name="Slide Number Placeholder 1">
            <a:extLst>
              <a:ext uri="{FF2B5EF4-FFF2-40B4-BE49-F238E27FC236}">
                <a16:creationId xmlns:a16="http://schemas.microsoft.com/office/drawing/2014/main" id="{580BC7BB-0339-174A-91FE-D65B4AB6D4A6}"/>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a:t>
            </a:fld>
            <a:endParaRPr lang="ja-JP" altLang="en-US"/>
          </a:p>
        </p:txBody>
      </p:sp>
      <p:sp>
        <p:nvSpPr>
          <p:cNvPr id="3" name="TextBox 2">
            <a:extLst>
              <a:ext uri="{FF2B5EF4-FFF2-40B4-BE49-F238E27FC236}">
                <a16:creationId xmlns:a16="http://schemas.microsoft.com/office/drawing/2014/main" id="{9743EE63-C644-E947-A1C2-EA28D909849C}"/>
              </a:ext>
            </a:extLst>
          </p:cNvPr>
          <p:cNvSpPr txBox="1"/>
          <p:nvPr/>
        </p:nvSpPr>
        <p:spPr>
          <a:xfrm>
            <a:off x="681318" y="2922492"/>
            <a:ext cx="5289176" cy="1015663"/>
          </a:xfrm>
          <a:prstGeom prst="rect">
            <a:avLst/>
          </a:prstGeom>
          <a:noFill/>
        </p:spPr>
        <p:txBody>
          <a:bodyPr wrap="square" rtlCol="0">
            <a:spAutoFit/>
          </a:bodyPr>
          <a:lstStyle/>
          <a:p>
            <a:r>
              <a:rPr lang="en-US" sz="2000" dirty="0">
                <a:solidFill>
                  <a:schemeClr val="bg1"/>
                </a:solidFill>
              </a:rPr>
              <a:t>- Read document before going to class</a:t>
            </a:r>
          </a:p>
          <a:p>
            <a:r>
              <a:rPr lang="en-US" sz="2000" dirty="0">
                <a:solidFill>
                  <a:schemeClr val="bg1"/>
                </a:solidFill>
              </a:rPr>
              <a:t>- Practice under the instructor of teacher</a:t>
            </a:r>
          </a:p>
          <a:p>
            <a:r>
              <a:rPr lang="en-US" sz="2000" dirty="0">
                <a:solidFill>
                  <a:schemeClr val="bg1"/>
                </a:solidFill>
              </a:rPr>
              <a:t>- Evaluate by the projects</a:t>
            </a:r>
            <a:endParaRPr lang="en-VN" sz="2000" dirty="0">
              <a:solidFill>
                <a:schemeClr val="bg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3CE44AE-3962-114F-8A28-8B92A2C0893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10</a:t>
            </a:fld>
            <a:endParaRPr lang="ja-JP" altLang="en-US"/>
          </a:p>
        </p:txBody>
      </p:sp>
      <p:sp>
        <p:nvSpPr>
          <p:cNvPr id="4" name="TextBox 3">
            <a:extLst>
              <a:ext uri="{FF2B5EF4-FFF2-40B4-BE49-F238E27FC236}">
                <a16:creationId xmlns:a16="http://schemas.microsoft.com/office/drawing/2014/main" id="{15ECF70B-D153-7A4D-BC3A-CD092EA841D5}"/>
              </a:ext>
            </a:extLst>
          </p:cNvPr>
          <p:cNvSpPr txBox="1"/>
          <p:nvPr/>
        </p:nvSpPr>
        <p:spPr>
          <a:xfrm>
            <a:off x="1024759" y="993228"/>
            <a:ext cx="10499834" cy="1015663"/>
          </a:xfrm>
          <a:prstGeom prst="rect">
            <a:avLst/>
          </a:prstGeom>
          <a:noFill/>
        </p:spPr>
        <p:txBody>
          <a:bodyPr wrap="square" rtlCol="0">
            <a:spAutoFit/>
          </a:bodyPr>
          <a:lstStyle/>
          <a:p>
            <a:r>
              <a:rPr lang="en-US" sz="2000" dirty="0"/>
              <a:t>Annotation </a:t>
            </a:r>
            <a:r>
              <a:rPr lang="en-US" sz="2000" b="1" dirty="0"/>
              <a:t>@</a:t>
            </a:r>
            <a:r>
              <a:rPr lang="en-US" sz="2000" b="1" dirty="0" err="1"/>
              <a:t>ReactProp</a:t>
            </a:r>
            <a:r>
              <a:rPr lang="en-US" sz="2000" dirty="0"/>
              <a:t> has one obligatory argument name of type String. </a:t>
            </a:r>
          </a:p>
          <a:p>
            <a:pPr marL="342900" indent="-342900">
              <a:buFont typeface="Arial" panose="020B0604020202020204" pitchFamily="34" charset="0"/>
              <a:buChar char="•"/>
            </a:pPr>
            <a:r>
              <a:rPr lang="en-US" sz="2000" dirty="0"/>
              <a:t>Name assigned to the </a:t>
            </a:r>
            <a:r>
              <a:rPr lang="en-US" sz="2000" b="1" dirty="0"/>
              <a:t>@</a:t>
            </a:r>
            <a:r>
              <a:rPr lang="en-US" sz="2000" b="1" dirty="0" err="1"/>
              <a:t>ReactProp</a:t>
            </a:r>
            <a:r>
              <a:rPr lang="en-US" sz="2000" dirty="0"/>
              <a:t> annotation linked to the setter method is used to reference the property on JS side.</a:t>
            </a:r>
            <a:endParaRPr lang="en-VN" sz="2000" dirty="0"/>
          </a:p>
        </p:txBody>
      </p:sp>
      <p:sp>
        <p:nvSpPr>
          <p:cNvPr id="5" name="TextBox 4">
            <a:extLst>
              <a:ext uri="{FF2B5EF4-FFF2-40B4-BE49-F238E27FC236}">
                <a16:creationId xmlns:a16="http://schemas.microsoft.com/office/drawing/2014/main" id="{2BBD7425-689E-384D-A31E-DA354DAD004D}"/>
              </a:ext>
            </a:extLst>
          </p:cNvPr>
          <p:cNvSpPr txBox="1"/>
          <p:nvPr/>
        </p:nvSpPr>
        <p:spPr>
          <a:xfrm>
            <a:off x="1024759" y="2569779"/>
            <a:ext cx="9632731" cy="2862322"/>
          </a:xfrm>
          <a:prstGeom prst="rect">
            <a:avLst/>
          </a:prstGeom>
          <a:noFill/>
        </p:spPr>
        <p:txBody>
          <a:bodyPr wrap="square" rtlCol="0">
            <a:spAutoFit/>
          </a:bodyPr>
          <a:lstStyle/>
          <a:p>
            <a:r>
              <a:rPr lang="en-US" sz="2000" dirty="0"/>
              <a:t>Except from name, </a:t>
            </a:r>
            <a:r>
              <a:rPr lang="en-US" sz="2000" b="1" dirty="0"/>
              <a:t>@</a:t>
            </a:r>
            <a:r>
              <a:rPr lang="en-US" sz="2000" b="1" dirty="0" err="1"/>
              <a:t>ReactProp</a:t>
            </a:r>
            <a:r>
              <a:rPr lang="en-US" sz="2000" dirty="0"/>
              <a:t> annotation may take following optional arguments: </a:t>
            </a:r>
            <a:r>
              <a:rPr lang="en-US" sz="2000" b="1" dirty="0" err="1"/>
              <a:t>defaultBoolean</a:t>
            </a:r>
            <a:r>
              <a:rPr lang="en-US" sz="2000" dirty="0"/>
              <a:t>, </a:t>
            </a:r>
            <a:r>
              <a:rPr lang="en-US" sz="2000" b="1" dirty="0" err="1"/>
              <a:t>defaultInt</a:t>
            </a:r>
            <a:r>
              <a:rPr lang="en-US" sz="2000" dirty="0"/>
              <a:t>, </a:t>
            </a:r>
            <a:r>
              <a:rPr lang="en-US" sz="2000" b="1" dirty="0" err="1"/>
              <a:t>defaultFloat</a:t>
            </a:r>
            <a:r>
              <a:rPr lang="en-US" sz="2000" dirty="0"/>
              <a:t>. </a:t>
            </a:r>
          </a:p>
          <a:p>
            <a:pPr marL="342900" indent="-342900">
              <a:buFont typeface="Arial" panose="020B0604020202020204" pitchFamily="34" charset="0"/>
              <a:buChar char="•"/>
            </a:pPr>
            <a:r>
              <a:rPr lang="en-US" sz="2000" dirty="0"/>
              <a:t>Those arguments should be of the corresponding type (accordingly </a:t>
            </a:r>
            <a:r>
              <a:rPr lang="en-US" sz="2000" b="1" dirty="0" err="1"/>
              <a:t>boolean</a:t>
            </a:r>
            <a:r>
              <a:rPr lang="en-US" sz="2000" dirty="0"/>
              <a:t>, </a:t>
            </a:r>
            <a:r>
              <a:rPr lang="en-US" sz="2000" b="1" dirty="0"/>
              <a:t>int</a:t>
            </a:r>
            <a:r>
              <a:rPr lang="en-US" sz="2000" dirty="0"/>
              <a:t>, </a:t>
            </a:r>
            <a:r>
              <a:rPr lang="en-US" sz="2000" b="1" dirty="0"/>
              <a:t>float</a:t>
            </a:r>
            <a:r>
              <a:rPr lang="en-US" sz="2000" dirty="0"/>
              <a:t>) and the value provided will be passed to the setter method in case when the property that the setter is referencing has been removed from the component. </a:t>
            </a:r>
          </a:p>
          <a:p>
            <a:pPr marL="342900" indent="-342900">
              <a:buFont typeface="Arial" panose="020B0604020202020204" pitchFamily="34" charset="0"/>
              <a:buChar char="•"/>
            </a:pPr>
            <a:r>
              <a:rPr lang="en-US" sz="2000" dirty="0"/>
              <a:t>Note that "default" values are only provided for primitive types, in case when setter is of some complex type, null will be provided as a default value in case when corresponding property gets removed.</a:t>
            </a:r>
            <a:endParaRPr lang="en-VN" sz="2000" dirty="0"/>
          </a:p>
        </p:txBody>
      </p:sp>
    </p:spTree>
    <p:extLst>
      <p:ext uri="{BB962C8B-B14F-4D97-AF65-F5344CB8AC3E}">
        <p14:creationId xmlns:p14="http://schemas.microsoft.com/office/powerpoint/2010/main" val="354601588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3546575D-8542-D34A-B964-59AED3DA6B79}"/>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11</a:t>
            </a:fld>
            <a:endParaRPr lang="ja-JP" altLang="en-US"/>
          </a:p>
        </p:txBody>
      </p:sp>
      <p:sp>
        <p:nvSpPr>
          <p:cNvPr id="3" name="TextBox 2">
            <a:extLst>
              <a:ext uri="{FF2B5EF4-FFF2-40B4-BE49-F238E27FC236}">
                <a16:creationId xmlns:a16="http://schemas.microsoft.com/office/drawing/2014/main" id="{148222F8-91AA-1F45-A5D3-F02418FF7ACA}"/>
              </a:ext>
            </a:extLst>
          </p:cNvPr>
          <p:cNvSpPr txBox="1"/>
          <p:nvPr/>
        </p:nvSpPr>
        <p:spPr>
          <a:xfrm>
            <a:off x="1008992" y="977462"/>
            <a:ext cx="10344808" cy="1015663"/>
          </a:xfrm>
          <a:prstGeom prst="rect">
            <a:avLst/>
          </a:prstGeom>
          <a:noFill/>
        </p:spPr>
        <p:txBody>
          <a:bodyPr wrap="square" rtlCol="0">
            <a:spAutoFit/>
          </a:bodyPr>
          <a:lstStyle/>
          <a:p>
            <a:r>
              <a:rPr lang="en-US" sz="2000" dirty="0"/>
              <a:t>Setter declaration requirements for methods annotated with </a:t>
            </a:r>
            <a:r>
              <a:rPr lang="en-US" sz="2000" b="1" dirty="0"/>
              <a:t>@</a:t>
            </a:r>
            <a:r>
              <a:rPr lang="en-US" sz="2000" b="1" dirty="0" err="1"/>
              <a:t>ReactPropGroup</a:t>
            </a:r>
            <a:r>
              <a:rPr lang="en-US" sz="2000" dirty="0"/>
              <a:t> are different than for </a:t>
            </a:r>
            <a:r>
              <a:rPr lang="en-US" sz="2000" b="1" dirty="0"/>
              <a:t>@</a:t>
            </a:r>
            <a:r>
              <a:rPr lang="en-US" sz="2000" b="1" dirty="0" err="1"/>
              <a:t>ReactProp</a:t>
            </a:r>
            <a:r>
              <a:rPr lang="en-US" sz="2000" dirty="0"/>
              <a:t>, please refer to the </a:t>
            </a:r>
            <a:r>
              <a:rPr lang="en-US" sz="2000" b="1" dirty="0"/>
              <a:t>@</a:t>
            </a:r>
            <a:r>
              <a:rPr lang="en-US" sz="2000" b="1" dirty="0" err="1"/>
              <a:t>ReactPropGroup</a:t>
            </a:r>
            <a:r>
              <a:rPr lang="en-US" sz="2000" dirty="0"/>
              <a:t> annotation class docs for more information about it.</a:t>
            </a:r>
            <a:endParaRPr lang="en-VN" sz="2000" dirty="0"/>
          </a:p>
        </p:txBody>
      </p:sp>
      <p:sp>
        <p:nvSpPr>
          <p:cNvPr id="4" name="TextBox 3">
            <a:extLst>
              <a:ext uri="{FF2B5EF4-FFF2-40B4-BE49-F238E27FC236}">
                <a16:creationId xmlns:a16="http://schemas.microsoft.com/office/drawing/2014/main" id="{01440E62-435E-7846-97B7-5B307E9331E6}"/>
              </a:ext>
            </a:extLst>
          </p:cNvPr>
          <p:cNvSpPr txBox="1"/>
          <p:nvPr/>
        </p:nvSpPr>
        <p:spPr>
          <a:xfrm>
            <a:off x="1008992" y="2648607"/>
            <a:ext cx="10344808" cy="2554545"/>
          </a:xfrm>
          <a:prstGeom prst="rect">
            <a:avLst/>
          </a:prstGeom>
          <a:noFill/>
        </p:spPr>
        <p:txBody>
          <a:bodyPr wrap="square" rtlCol="0">
            <a:spAutoFit/>
          </a:bodyPr>
          <a:lstStyle/>
          <a:p>
            <a:r>
              <a:rPr lang="en-US" sz="2000" b="1" dirty="0"/>
              <a:t>IMPORTANT!</a:t>
            </a:r>
            <a:r>
              <a:rPr lang="en-US" sz="2000" dirty="0"/>
              <a:t> in ReactJS updating the property value will result in setter method call.</a:t>
            </a:r>
          </a:p>
          <a:p>
            <a:pPr marL="342900" indent="-342900">
              <a:buFont typeface="Arial" panose="020B0604020202020204" pitchFamily="34" charset="0"/>
              <a:buChar char="•"/>
            </a:pPr>
            <a:r>
              <a:rPr lang="en-US" sz="2000" dirty="0"/>
              <a:t>Note that one of the ways we can update component is by removing properties that have been set before. </a:t>
            </a:r>
          </a:p>
          <a:p>
            <a:pPr marL="342900" indent="-342900">
              <a:buFont typeface="Arial" panose="020B0604020202020204" pitchFamily="34" charset="0"/>
              <a:buChar char="•"/>
            </a:pPr>
            <a:r>
              <a:rPr lang="en-US" sz="2000" dirty="0"/>
              <a:t>In that case setter method will be called as well to notify view manager that property has changed. In that case "default" value will be provided (for primitive types "default" can value can be specified using </a:t>
            </a:r>
            <a:r>
              <a:rPr lang="en-US" sz="2000" b="1" dirty="0" err="1"/>
              <a:t>defaultBoolean</a:t>
            </a:r>
            <a:r>
              <a:rPr lang="en-US" sz="2000" dirty="0"/>
              <a:t>, </a:t>
            </a:r>
            <a:r>
              <a:rPr lang="en-US" sz="2000" b="1" dirty="0" err="1"/>
              <a:t>defaultFloat</a:t>
            </a:r>
            <a:r>
              <a:rPr lang="en-US" sz="2000" dirty="0"/>
              <a:t>, etc. arguments of </a:t>
            </a:r>
            <a:r>
              <a:rPr lang="en-US" sz="2000" b="1" dirty="0"/>
              <a:t>@</a:t>
            </a:r>
            <a:r>
              <a:rPr lang="en-US" sz="2000" b="1" dirty="0" err="1"/>
              <a:t>ReactProp</a:t>
            </a:r>
            <a:r>
              <a:rPr lang="en-US" sz="2000" b="1" dirty="0"/>
              <a:t> </a:t>
            </a:r>
            <a:r>
              <a:rPr lang="en-US" sz="2000" dirty="0"/>
              <a:t>annotation, for complex types setter will be called with value set to </a:t>
            </a:r>
            <a:r>
              <a:rPr lang="en-US" sz="2000" b="1" dirty="0"/>
              <a:t>null</a:t>
            </a:r>
            <a:r>
              <a:rPr lang="en-US" sz="2000" dirty="0"/>
              <a:t>).</a:t>
            </a:r>
            <a:endParaRPr lang="en-VN" sz="2000" dirty="0"/>
          </a:p>
        </p:txBody>
      </p:sp>
    </p:spTree>
    <p:extLst>
      <p:ext uri="{BB962C8B-B14F-4D97-AF65-F5344CB8AC3E}">
        <p14:creationId xmlns:p14="http://schemas.microsoft.com/office/powerpoint/2010/main" val="208514444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ABF6A7F9-8007-9947-A1CA-B21E5B07A3A1}"/>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12</a:t>
            </a:fld>
            <a:endParaRPr lang="ja-JP" altLang="en-US"/>
          </a:p>
        </p:txBody>
      </p:sp>
      <p:sp>
        <p:nvSpPr>
          <p:cNvPr id="3" name="Rectangle 2">
            <a:extLst>
              <a:ext uri="{FF2B5EF4-FFF2-40B4-BE49-F238E27FC236}">
                <a16:creationId xmlns:a16="http://schemas.microsoft.com/office/drawing/2014/main" id="{23CD36D4-7E02-C846-9137-830F207F0C9D}"/>
              </a:ext>
            </a:extLst>
          </p:cNvPr>
          <p:cNvSpPr/>
          <p:nvPr/>
        </p:nvSpPr>
        <p:spPr>
          <a:xfrm>
            <a:off x="126123" y="1237150"/>
            <a:ext cx="11556125" cy="4965462"/>
          </a:xfrm>
          <a:prstGeom prst="rect">
            <a:avLst/>
          </a:prstGeom>
          <a:solidFill>
            <a:schemeClr val="bg1">
              <a:lumMod val="95000"/>
            </a:schemeClr>
          </a:solidFill>
        </p:spPr>
        <p:txBody>
          <a:bodyPr wrap="square">
            <a:spAutoFit/>
          </a:bodyPr>
          <a:lstStyle/>
          <a:p>
            <a:pPr>
              <a:lnSpc>
                <a:spcPts val="1960"/>
              </a:lnSpc>
            </a:pP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ReactProp</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(name =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"format"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public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void</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setFormat(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 </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Nullable</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String</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format)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view.setFormat(format);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ReactProp</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(name =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"year"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defaultInt = </a:t>
            </a:r>
            <a:r>
              <a:rPr lang="en-VN" sz="1800" dirty="0">
                <a:solidFill>
                  <a:srgbClr val="F08C36"/>
                </a:solidFill>
                <a:latin typeface="Menlo" panose="020B0609030804020204" pitchFamily="49" charset="0"/>
                <a:ea typeface="Times New Roman" panose="02020603050405020304" pitchFamily="18" charset="0"/>
                <a:cs typeface="Times New Roman" panose="02020603050405020304" pitchFamily="18" charset="0"/>
              </a:rPr>
              <a:t>2020</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public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void</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setYear(</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 int year)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view.setYear(year);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ReactProp</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(name =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"month"</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defaultInt = </a:t>
            </a:r>
            <a:r>
              <a:rPr lang="en-VN" sz="1800" dirty="0">
                <a:solidFill>
                  <a:srgbClr val="F08C36"/>
                </a:solidFill>
                <a:latin typeface="Menlo" panose="020B0609030804020204" pitchFamily="49" charset="0"/>
                <a:ea typeface="Times New Roman" panose="02020603050405020304" pitchFamily="18" charset="0"/>
                <a:cs typeface="Times New Roman" panose="02020603050405020304" pitchFamily="18" charset="0"/>
              </a:rPr>
              <a:t>1</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public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void</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setMonth(</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 int month)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view.setMonth(month);</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ReactProp</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(name =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"day"</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defaultInt = </a:t>
            </a:r>
            <a:r>
              <a:rPr lang="en-VN" sz="1800" dirty="0">
                <a:solidFill>
                  <a:srgbClr val="F08C36"/>
                </a:solidFill>
                <a:latin typeface="Menlo" panose="020B0609030804020204" pitchFamily="49" charset="0"/>
                <a:ea typeface="Times New Roman" panose="02020603050405020304" pitchFamily="18" charset="0"/>
                <a:cs typeface="Times New Roman" panose="02020603050405020304" pitchFamily="18" charset="0"/>
              </a:rPr>
              <a:t>1</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public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void</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setDay(</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 int day)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view.setDay(day);</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rPr>
              <a:t>    }</a:t>
            </a:r>
            <a:r>
              <a:rPr lang="en-VN" sz="1800" dirty="0"/>
              <a:t> </a:t>
            </a:r>
          </a:p>
        </p:txBody>
      </p:sp>
    </p:spTree>
    <p:extLst>
      <p:ext uri="{BB962C8B-B14F-4D97-AF65-F5344CB8AC3E}">
        <p14:creationId xmlns:p14="http://schemas.microsoft.com/office/powerpoint/2010/main" val="161757716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51F6BD26-3C6F-A642-876C-8F72EC007CDC}"/>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13</a:t>
            </a:fld>
            <a:endParaRPr lang="ja-JP" altLang="en-US"/>
          </a:p>
        </p:txBody>
      </p:sp>
      <p:sp>
        <p:nvSpPr>
          <p:cNvPr id="3" name="Rectangle 2">
            <a:extLst>
              <a:ext uri="{FF2B5EF4-FFF2-40B4-BE49-F238E27FC236}">
                <a16:creationId xmlns:a16="http://schemas.microsoft.com/office/drawing/2014/main" id="{E7900D3F-D56C-2943-B245-CD981BA4EFE9}"/>
              </a:ext>
            </a:extLst>
          </p:cNvPr>
          <p:cNvSpPr/>
          <p:nvPr/>
        </p:nvSpPr>
        <p:spPr>
          <a:xfrm>
            <a:off x="646386" y="1838821"/>
            <a:ext cx="10707414" cy="3683060"/>
          </a:xfrm>
          <a:prstGeom prst="rect">
            <a:avLst/>
          </a:prstGeom>
          <a:solidFill>
            <a:schemeClr val="bg1">
              <a:lumMod val="95000"/>
            </a:schemeClr>
          </a:solidFill>
        </p:spPr>
        <p:txBody>
          <a:bodyPr wrap="square">
            <a:spAutoFit/>
          </a:bodyPr>
          <a:lstStyle/>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ReactProp</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(name =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"hour"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defaultInt = </a:t>
            </a:r>
            <a:r>
              <a:rPr lang="en-VN" sz="1800" dirty="0">
                <a:solidFill>
                  <a:srgbClr val="F08C36"/>
                </a:solidFill>
                <a:latin typeface="Menlo" panose="020B0609030804020204" pitchFamily="49" charset="0"/>
                <a:ea typeface="Times New Roman" panose="02020603050405020304" pitchFamily="18" charset="0"/>
                <a:cs typeface="Times New Roman" panose="02020603050405020304" pitchFamily="18" charset="0"/>
              </a:rPr>
              <a:t>1</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public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void</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setHour(</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 int hour)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view.setHour(hour);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ReactProp</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(name =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"minute"</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defaultInt = </a:t>
            </a:r>
            <a:r>
              <a:rPr lang="en-VN" sz="1800" dirty="0">
                <a:solidFill>
                  <a:srgbClr val="F08C36"/>
                </a:solidFill>
                <a:latin typeface="Menlo" panose="020B0609030804020204" pitchFamily="49" charset="0"/>
                <a:ea typeface="Times New Roman" panose="02020603050405020304" pitchFamily="18" charset="0"/>
                <a:cs typeface="Times New Roman" panose="02020603050405020304" pitchFamily="18" charset="0"/>
              </a:rPr>
              <a:t>1</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public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void</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setMinute(</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 int minute)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view.setMinute(minute);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ReactProp</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(name =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"second"</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defaultInt = </a:t>
            </a:r>
            <a:r>
              <a:rPr lang="en-VN" sz="1800" dirty="0">
                <a:solidFill>
                  <a:srgbClr val="F08C36"/>
                </a:solidFill>
                <a:latin typeface="Menlo" panose="020B0609030804020204" pitchFamily="49" charset="0"/>
                <a:ea typeface="Times New Roman" panose="02020603050405020304" pitchFamily="18" charset="0"/>
                <a:cs typeface="Times New Roman" panose="02020603050405020304" pitchFamily="18" charset="0"/>
              </a:rPr>
              <a:t>1</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public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void</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setSecond(</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 int second)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view.setSecond(second);</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60"/>
              </a:lnSpc>
            </a:pPr>
            <a:r>
              <a:rPr lang="en-VN" sz="1800" dirty="0">
                <a:solidFill>
                  <a:srgbClr val="5C6773"/>
                </a:solidFill>
                <a:latin typeface="Menlo" panose="020B0609030804020204" pitchFamily="49" charset="0"/>
                <a:ea typeface="Times New Roman" panose="02020603050405020304" pitchFamily="18" charset="0"/>
              </a:rPr>
              <a:t>    }</a:t>
            </a:r>
            <a:r>
              <a:rPr lang="en-VN" sz="1800" dirty="0"/>
              <a:t> </a:t>
            </a:r>
          </a:p>
        </p:txBody>
      </p:sp>
    </p:spTree>
    <p:extLst>
      <p:ext uri="{BB962C8B-B14F-4D97-AF65-F5344CB8AC3E}">
        <p14:creationId xmlns:p14="http://schemas.microsoft.com/office/powerpoint/2010/main" val="219178092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C47B9D14-D86F-E94A-AC90-C17A51A88836}"/>
              </a:ext>
            </a:extLst>
          </p:cNvPr>
          <p:cNvSpPr>
            <a:spLocks noGrp="1"/>
          </p:cNvSpPr>
          <p:nvPr>
            <p:ph type="title"/>
          </p:nvPr>
        </p:nvSpPr>
        <p:spPr/>
        <p:txBody>
          <a:bodyPr/>
          <a:lstStyle/>
          <a:p>
            <a:r>
              <a:rPr lang="en-US" b="1" dirty="0"/>
              <a:t>Register the </a:t>
            </a:r>
            <a:r>
              <a:rPr lang="en-US" b="1" dirty="0" err="1"/>
              <a:t>ViewManager</a:t>
            </a:r>
            <a:endParaRPr lang="en-VN" dirty="0"/>
          </a:p>
        </p:txBody>
      </p:sp>
      <p:sp>
        <p:nvSpPr>
          <p:cNvPr id="2" name="Slide Number Placeholder 1">
            <a:extLst>
              <a:ext uri="{FF2B5EF4-FFF2-40B4-BE49-F238E27FC236}">
                <a16:creationId xmlns:a16="http://schemas.microsoft.com/office/drawing/2014/main" id="{473302D4-D769-A44E-9F4C-5178778E752F}"/>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14</a:t>
            </a:fld>
            <a:endParaRPr lang="ja-JP" altLang="en-US"/>
          </a:p>
        </p:txBody>
      </p:sp>
      <p:sp>
        <p:nvSpPr>
          <p:cNvPr id="4" name="TextBox 3">
            <a:extLst>
              <a:ext uri="{FF2B5EF4-FFF2-40B4-BE49-F238E27FC236}">
                <a16:creationId xmlns:a16="http://schemas.microsoft.com/office/drawing/2014/main" id="{7788BDA2-652F-A24A-802E-BB6A3E2E4CC8}"/>
              </a:ext>
            </a:extLst>
          </p:cNvPr>
          <p:cNvSpPr txBox="1"/>
          <p:nvPr/>
        </p:nvSpPr>
        <p:spPr>
          <a:xfrm>
            <a:off x="838200" y="1844566"/>
            <a:ext cx="10717924" cy="1015663"/>
          </a:xfrm>
          <a:prstGeom prst="rect">
            <a:avLst/>
          </a:prstGeom>
          <a:noFill/>
        </p:spPr>
        <p:txBody>
          <a:bodyPr wrap="square" rtlCol="0">
            <a:spAutoFit/>
          </a:bodyPr>
          <a:lstStyle/>
          <a:p>
            <a:r>
              <a:rPr lang="en-US" sz="2000" dirty="0"/>
              <a:t>The final Java step is to register the </a:t>
            </a:r>
            <a:r>
              <a:rPr lang="en-US" sz="2000" b="1" dirty="0" err="1"/>
              <a:t>ViewManager</a:t>
            </a:r>
            <a:r>
              <a:rPr lang="en-US" sz="2000" dirty="0"/>
              <a:t> to the application, this happens in a similar way to </a:t>
            </a:r>
            <a:r>
              <a:rPr lang="en-US" sz="2000" dirty="0">
                <a:hlinkClick r:id="rId2"/>
              </a:rPr>
              <a:t>Native Modules</a:t>
            </a:r>
            <a:r>
              <a:rPr lang="en-US" sz="2000" dirty="0"/>
              <a:t>, via the applications package member function </a:t>
            </a:r>
            <a:r>
              <a:rPr lang="en-US" sz="2000" b="1" dirty="0" err="1"/>
              <a:t>createViewManagers</a:t>
            </a:r>
            <a:r>
              <a:rPr lang="en-US" sz="2000" dirty="0"/>
              <a:t>.</a:t>
            </a:r>
            <a:endParaRPr lang="en-VN" sz="2000" dirty="0"/>
          </a:p>
        </p:txBody>
      </p:sp>
      <p:sp>
        <p:nvSpPr>
          <p:cNvPr id="5" name="Rectangle 4">
            <a:extLst>
              <a:ext uri="{FF2B5EF4-FFF2-40B4-BE49-F238E27FC236}">
                <a16:creationId xmlns:a16="http://schemas.microsoft.com/office/drawing/2014/main" id="{AEFF648D-DFB7-784C-8D66-DE9A9A3EFF3D}"/>
              </a:ext>
            </a:extLst>
          </p:cNvPr>
          <p:cNvSpPr/>
          <p:nvPr/>
        </p:nvSpPr>
        <p:spPr>
          <a:xfrm>
            <a:off x="365234" y="3997772"/>
            <a:ext cx="11461531" cy="1887696"/>
          </a:xfrm>
          <a:prstGeom prst="rect">
            <a:avLst/>
          </a:prstGeom>
          <a:solidFill>
            <a:schemeClr val="bg1">
              <a:lumMod val="95000"/>
            </a:schemeClr>
          </a:solidFill>
        </p:spPr>
        <p:txBody>
          <a:bodyPr wrap="square">
            <a:spAutoFit/>
          </a:bodyPr>
          <a:lstStyle/>
          <a:p>
            <a:pPr>
              <a:lnSpc>
                <a:spcPts val="195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Override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public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List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&lt;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ViewManager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&gt; createViewManagers(</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NonNull</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ReactApplicationContext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reactContext)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Arrays</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.&lt;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ViewManager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&gt;asList(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new</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CustomDateTimePickerManager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0730067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51319C1-1482-C145-8815-4FEEDC1CF5D0}"/>
              </a:ext>
            </a:extLst>
          </p:cNvPr>
          <p:cNvSpPr>
            <a:spLocks noGrp="1"/>
          </p:cNvSpPr>
          <p:nvPr>
            <p:ph type="title"/>
          </p:nvPr>
        </p:nvSpPr>
        <p:spPr/>
        <p:txBody>
          <a:bodyPr/>
          <a:lstStyle/>
          <a:p>
            <a:r>
              <a:rPr lang="en-US" b="1" dirty="0"/>
              <a:t>Implement the JavaScript module</a:t>
            </a:r>
            <a:endParaRPr lang="en-VN" dirty="0"/>
          </a:p>
        </p:txBody>
      </p:sp>
      <p:sp>
        <p:nvSpPr>
          <p:cNvPr id="3" name="Slide Number Placeholder 2">
            <a:extLst>
              <a:ext uri="{FF2B5EF4-FFF2-40B4-BE49-F238E27FC236}">
                <a16:creationId xmlns:a16="http://schemas.microsoft.com/office/drawing/2014/main" id="{59A8BD08-A921-8247-87E8-499F7F305F33}"/>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15</a:t>
            </a:fld>
            <a:endParaRPr lang="ja-JP" altLang="en-US"/>
          </a:p>
        </p:txBody>
      </p:sp>
      <p:sp>
        <p:nvSpPr>
          <p:cNvPr id="5" name="TextBox 4">
            <a:extLst>
              <a:ext uri="{FF2B5EF4-FFF2-40B4-BE49-F238E27FC236}">
                <a16:creationId xmlns:a16="http://schemas.microsoft.com/office/drawing/2014/main" id="{6742F600-262B-2E45-B943-F17DB1E80222}"/>
              </a:ext>
            </a:extLst>
          </p:cNvPr>
          <p:cNvSpPr txBox="1"/>
          <p:nvPr/>
        </p:nvSpPr>
        <p:spPr>
          <a:xfrm>
            <a:off x="838200" y="1701321"/>
            <a:ext cx="10515600" cy="1323439"/>
          </a:xfrm>
          <a:prstGeom prst="rect">
            <a:avLst/>
          </a:prstGeom>
          <a:noFill/>
        </p:spPr>
        <p:txBody>
          <a:bodyPr wrap="square" rtlCol="0">
            <a:spAutoFit/>
          </a:bodyPr>
          <a:lstStyle/>
          <a:p>
            <a:r>
              <a:rPr lang="en-US" sz="2000" dirty="0"/>
              <a:t>The very final step is to create the JavaScript module that defines the interface layer between Java and JavaScript for the users of your new view. It is recommended for you to document the component interface in this module (e.g. using Flow, TypeScript, or plain old comments).</a:t>
            </a:r>
            <a:endParaRPr lang="en-VN" sz="2000" dirty="0"/>
          </a:p>
        </p:txBody>
      </p:sp>
      <p:sp>
        <p:nvSpPr>
          <p:cNvPr id="6" name="Rectangle 5">
            <a:extLst>
              <a:ext uri="{FF2B5EF4-FFF2-40B4-BE49-F238E27FC236}">
                <a16:creationId xmlns:a16="http://schemas.microsoft.com/office/drawing/2014/main" id="{0B79A617-794A-C949-9491-B1AEAE7C855D}"/>
              </a:ext>
            </a:extLst>
          </p:cNvPr>
          <p:cNvSpPr/>
          <p:nvPr/>
        </p:nvSpPr>
        <p:spPr>
          <a:xfrm>
            <a:off x="1897118" y="3046298"/>
            <a:ext cx="8760372" cy="3683060"/>
          </a:xfrm>
          <a:prstGeom prst="rect">
            <a:avLst/>
          </a:prstGeom>
          <a:solidFill>
            <a:schemeClr val="bg1">
              <a:lumMod val="95000"/>
            </a:schemeClr>
          </a:solidFill>
        </p:spPr>
        <p:txBody>
          <a:bodyPr wrap="square">
            <a:spAutoFit/>
          </a:bodyPr>
          <a:lstStyle/>
          <a:p>
            <a:pPr>
              <a:lnSpc>
                <a:spcPts val="1950"/>
              </a:lnSpc>
            </a:pPr>
            <a:r>
              <a:rPr lang="en-VN" sz="1800" dirty="0">
                <a:solidFill>
                  <a:srgbClr val="C586C0"/>
                </a:solidFill>
                <a:latin typeface="Menlo" panose="020B0609030804020204" pitchFamily="49" charset="0"/>
                <a:ea typeface="Times New Roman" panose="02020603050405020304" pitchFamily="18" charset="0"/>
                <a:cs typeface="Times New Roman" panose="02020603050405020304" pitchFamily="18" charset="0"/>
              </a:rPr>
              <a:t>import</a:t>
            </a:r>
            <a:r>
              <a:rPr lang="en-VN" sz="1800" dirty="0">
                <a:solidFill>
                  <a:srgbClr val="D4D4D4"/>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9CDCFE"/>
                </a:solidFill>
                <a:latin typeface="Menlo" panose="020B0609030804020204" pitchFamily="49" charset="0"/>
                <a:ea typeface="Times New Roman" panose="02020603050405020304" pitchFamily="18" charset="0"/>
                <a:cs typeface="Times New Roman" panose="02020603050405020304" pitchFamily="18" charset="0"/>
              </a:rPr>
              <a:t>requireNativeComponent</a:t>
            </a:r>
            <a:r>
              <a:rPr lang="en-VN" sz="1800" dirty="0">
                <a:solidFill>
                  <a:srgbClr val="D4D4D4"/>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C586C0"/>
                </a:solidFill>
                <a:latin typeface="Menlo" panose="020B0609030804020204" pitchFamily="49" charset="0"/>
                <a:ea typeface="Times New Roman" panose="02020603050405020304" pitchFamily="18" charset="0"/>
                <a:cs typeface="Times New Roman" panose="02020603050405020304" pitchFamily="18" charset="0"/>
              </a:rPr>
              <a:t>from</a:t>
            </a:r>
            <a:r>
              <a:rPr lang="en-VN" sz="1800" dirty="0">
                <a:solidFill>
                  <a:srgbClr val="D4D4D4"/>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CE9178"/>
                </a:solidFill>
                <a:latin typeface="Menlo" panose="020B0609030804020204" pitchFamily="49" charset="0"/>
                <a:ea typeface="Times New Roman" panose="02020603050405020304" pitchFamily="18" charset="0"/>
                <a:cs typeface="Times New Roman" panose="02020603050405020304" pitchFamily="18" charset="0"/>
              </a:rPr>
              <a:t>'react-native'</a:t>
            </a:r>
            <a:r>
              <a:rPr lang="en-VN" sz="1800" dirty="0">
                <a:solidFill>
                  <a:srgbClr val="D4D4D4"/>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6A9955"/>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6A9955"/>
                </a:solidFill>
                <a:latin typeface="Menlo" panose="020B0609030804020204" pitchFamily="49" charset="0"/>
                <a:ea typeface="Times New Roman" panose="02020603050405020304" pitchFamily="18" charset="0"/>
                <a:cs typeface="Times New Roman" panose="02020603050405020304" pitchFamily="18" charset="0"/>
              </a:rPr>
              <a:t> * Composes `CustomDateTimePicker`.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6A9955"/>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6A9955"/>
                </a:solidFill>
                <a:latin typeface="Menlo" panose="020B0609030804020204" pitchFamily="49" charset="0"/>
                <a:ea typeface="Times New Roman" panose="02020603050405020304" pitchFamily="18" charset="0"/>
                <a:cs typeface="Times New Roman" panose="02020603050405020304" pitchFamily="18" charset="0"/>
              </a:rPr>
              <a:t> * - format: string</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6A9955"/>
                </a:solidFill>
                <a:latin typeface="Menlo" panose="020B0609030804020204" pitchFamily="49" charset="0"/>
                <a:ea typeface="Times New Roman" panose="02020603050405020304" pitchFamily="18" charset="0"/>
                <a:cs typeface="Times New Roman" panose="02020603050405020304" pitchFamily="18" charset="0"/>
              </a:rPr>
              <a:t> * - year: number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6A9955"/>
                </a:solidFill>
                <a:latin typeface="Menlo" panose="020B0609030804020204" pitchFamily="49" charset="0"/>
                <a:ea typeface="Times New Roman" panose="02020603050405020304" pitchFamily="18" charset="0"/>
                <a:cs typeface="Times New Roman" panose="02020603050405020304" pitchFamily="18" charset="0"/>
              </a:rPr>
              <a:t> * - month: number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6A9955"/>
                </a:solidFill>
                <a:latin typeface="Menlo" panose="020B0609030804020204" pitchFamily="49" charset="0"/>
                <a:ea typeface="Times New Roman" panose="02020603050405020304" pitchFamily="18" charset="0"/>
                <a:cs typeface="Times New Roman" panose="02020603050405020304" pitchFamily="18" charset="0"/>
              </a:rPr>
              <a:t> * - day: number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6A9955"/>
                </a:solidFill>
                <a:latin typeface="Menlo" panose="020B0609030804020204" pitchFamily="49" charset="0"/>
                <a:ea typeface="Times New Roman" panose="02020603050405020304" pitchFamily="18" charset="0"/>
                <a:cs typeface="Times New Roman" panose="02020603050405020304" pitchFamily="18" charset="0"/>
              </a:rPr>
              <a:t> * - hour: number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6A9955"/>
                </a:solidFill>
                <a:latin typeface="Menlo" panose="020B0609030804020204" pitchFamily="49" charset="0"/>
                <a:ea typeface="Times New Roman" panose="02020603050405020304" pitchFamily="18" charset="0"/>
                <a:cs typeface="Times New Roman" panose="02020603050405020304" pitchFamily="18" charset="0"/>
              </a:rPr>
              <a:t> * - minute: number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6A9955"/>
                </a:solidFill>
                <a:latin typeface="Menlo" panose="020B0609030804020204" pitchFamily="49" charset="0"/>
                <a:ea typeface="Times New Roman" panose="02020603050405020304" pitchFamily="18" charset="0"/>
                <a:cs typeface="Times New Roman" panose="02020603050405020304" pitchFamily="18" charset="0"/>
              </a:rPr>
              <a:t> * - second: number</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6A9955"/>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9CDCFE"/>
                </a:solidFill>
                <a:latin typeface="Menlo" panose="020B0609030804020204" pitchFamily="49" charset="0"/>
                <a:ea typeface="Times New Roman" panose="02020603050405020304" pitchFamily="18" charset="0"/>
                <a:cs typeface="Times New Roman" panose="02020603050405020304" pitchFamily="18" charset="0"/>
              </a:rPr>
              <a:t>module</a:t>
            </a:r>
            <a:r>
              <a:rPr lang="en-VN" sz="1800" dirty="0">
                <a:solidFill>
                  <a:srgbClr val="D4D4D4"/>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9CDCFE"/>
                </a:solidFill>
                <a:latin typeface="Menlo" panose="020B0609030804020204" pitchFamily="49" charset="0"/>
                <a:ea typeface="Times New Roman" panose="02020603050405020304" pitchFamily="18" charset="0"/>
                <a:cs typeface="Times New Roman" panose="02020603050405020304" pitchFamily="18" charset="0"/>
              </a:rPr>
              <a:t>exports</a:t>
            </a:r>
            <a:r>
              <a:rPr lang="en-VN" sz="1800" dirty="0">
                <a:solidFill>
                  <a:srgbClr val="D4D4D4"/>
                </a:solidFill>
                <a:latin typeface="Menlo" panose="020B0609030804020204" pitchFamily="49" charset="0"/>
                <a:ea typeface="Times New Roman" panose="02020603050405020304" pitchFamily="18" charset="0"/>
                <a:cs typeface="Times New Roman" panose="02020603050405020304" pitchFamily="18" charset="0"/>
              </a:rPr>
              <a:t> = </a:t>
            </a:r>
            <a:r>
              <a:rPr lang="en-VN" sz="1800" dirty="0">
                <a:solidFill>
                  <a:srgbClr val="DCDCAA"/>
                </a:solidFill>
                <a:latin typeface="Menlo" panose="020B0609030804020204" pitchFamily="49" charset="0"/>
                <a:ea typeface="Times New Roman" panose="02020603050405020304" pitchFamily="18" charset="0"/>
                <a:cs typeface="Times New Roman" panose="02020603050405020304" pitchFamily="18" charset="0"/>
              </a:rPr>
              <a:t>requireNativeComponent</a:t>
            </a:r>
            <a:r>
              <a:rPr lang="en-VN" sz="1800" dirty="0">
                <a:solidFill>
                  <a:srgbClr val="D4D4D4"/>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CE9178"/>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D4D4D4"/>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98878599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16"/>
          <p:cNvSpPr txBox="1">
            <a:spLocks noGrp="1"/>
          </p:cNvSpPr>
          <p:nvPr>
            <p:ph type="title"/>
          </p:nvPr>
        </p:nvSpPr>
        <p:spPr>
          <a:xfrm>
            <a:off x="838200" y="559875"/>
            <a:ext cx="10515600" cy="1141500"/>
          </a:xfrm>
          <a:prstGeom prst="rect">
            <a:avLst/>
          </a:prstGeom>
        </p:spPr>
        <p:txBody>
          <a:bodyPr spcFirstLastPara="1" wrap="square" lIns="91425" tIns="45700" rIns="91425" bIns="45700" anchor="ctr" anchorCtr="0">
            <a:noAutofit/>
          </a:bodyPr>
          <a:lstStyle/>
          <a:p>
            <a:pPr marL="0" lvl="0" indent="0">
              <a:spcBef>
                <a:spcPts val="0"/>
              </a:spcBef>
              <a:spcAft>
                <a:spcPts val="0"/>
              </a:spcAft>
              <a:buNone/>
            </a:pPr>
            <a:r>
              <a:rPr lang="ja-JP"/>
              <a:t>Reference</a:t>
            </a:r>
            <a:endParaRPr/>
          </a:p>
        </p:txBody>
      </p:sp>
      <p:sp>
        <p:nvSpPr>
          <p:cNvPr id="165" name="Google Shape;165;p16"/>
          <p:cNvSpPr txBox="1"/>
          <p:nvPr/>
        </p:nvSpPr>
        <p:spPr>
          <a:xfrm>
            <a:off x="1254875" y="1648850"/>
            <a:ext cx="8506800" cy="4041900"/>
          </a:xfrm>
          <a:prstGeom prst="rect">
            <a:avLst/>
          </a:prstGeom>
          <a:noFill/>
          <a:ln>
            <a:noFill/>
          </a:ln>
        </p:spPr>
        <p:txBody>
          <a:bodyPr spcFirstLastPara="1" wrap="square" lIns="91425" tIns="91425" rIns="91425" bIns="91425" anchor="t" anchorCtr="0">
            <a:noAutofit/>
          </a:bodyPr>
          <a:lstStyle/>
          <a:p>
            <a:pPr marL="457200" lvl="0" indent="-342900">
              <a:buClr>
                <a:srgbClr val="2E75B5"/>
              </a:buClr>
              <a:buSzPts val="1800"/>
              <a:buFont typeface="Times New Roman"/>
              <a:buChar char="●"/>
            </a:pPr>
            <a:r>
              <a:rPr lang="en-US" sz="1800" dirty="0">
                <a:solidFill>
                  <a:schemeClr val="tx1"/>
                </a:solidFill>
              </a:rPr>
              <a:t>React Native Official Document: </a:t>
            </a:r>
            <a:r>
              <a:rPr lang="en-US" sz="1800" dirty="0">
                <a:solidFill>
                  <a:schemeClr val="accent1">
                    <a:lumMod val="75000"/>
                  </a:schemeClr>
                </a:solidFill>
                <a:hlinkClick r:id="rId3">
                  <a:extLst>
                    <a:ext uri="{A12FA001-AC4F-418D-AE19-62706E023703}">
                      <ahyp:hlinkClr xmlns:ahyp="http://schemas.microsoft.com/office/drawing/2018/hyperlinkcolor" val="tx"/>
                    </a:ext>
                  </a:extLst>
                </a:hlinkClick>
              </a:rPr>
              <a:t>https://reactnative.dev/docs/0.61/</a:t>
            </a:r>
            <a:endParaRPr lang="en-US" sz="1800" dirty="0">
              <a:solidFill>
                <a:schemeClr val="accent1">
                  <a:lumMod val="75000"/>
                </a:schemeClr>
              </a:solidFill>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Official Document: </a:t>
            </a:r>
            <a:r>
              <a:rPr lang="en-US" sz="1800" dirty="0">
                <a:solidFill>
                  <a:schemeClr val="accent1">
                    <a:lumMod val="75000"/>
                  </a:schemeClr>
                </a:solidFill>
                <a:ea typeface="Times New Roman"/>
                <a:cs typeface="Times New Roman"/>
                <a:sym typeface="Times New Roman"/>
                <a:hlinkClick r:id="rId4">
                  <a:extLst>
                    <a:ext uri="{A12FA001-AC4F-418D-AE19-62706E023703}">
                      <ahyp:hlinkClr xmlns:ahyp="http://schemas.microsoft.com/office/drawing/2018/hyperlinkcolor" val="tx"/>
                    </a:ext>
                  </a:extLst>
                </a:hlinkClick>
              </a:rPr>
              <a:t>https://reactjs.org/docs/getting-started.html</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Redux Official Document: </a:t>
            </a:r>
            <a:r>
              <a:rPr lang="en-US" sz="1800" dirty="0">
                <a:solidFill>
                  <a:schemeClr val="accent1">
                    <a:lumMod val="75000"/>
                  </a:schemeClr>
                </a:solidFill>
                <a:ea typeface="Times New Roman"/>
                <a:cs typeface="Times New Roman"/>
                <a:sym typeface="Times New Roman"/>
                <a:hlinkClick r:id="rId5">
                  <a:extLst>
                    <a:ext uri="{A12FA001-AC4F-418D-AE19-62706E023703}">
                      <ahyp:hlinkClr xmlns:ahyp="http://schemas.microsoft.com/office/drawing/2018/hyperlinkcolor" val="tx"/>
                    </a:ext>
                  </a:extLst>
                </a:hlinkClick>
              </a:rPr>
              <a:t>https://redux.js.org/introduction/getting-started</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Redux Official Document: </a:t>
            </a:r>
            <a:r>
              <a:rPr lang="en-US" sz="1800" dirty="0">
                <a:solidFill>
                  <a:schemeClr val="accent1">
                    <a:lumMod val="75000"/>
                  </a:schemeClr>
                </a:solidFill>
                <a:ea typeface="Times New Roman"/>
                <a:cs typeface="Times New Roman"/>
                <a:sym typeface="Times New Roman"/>
                <a:hlinkClick r:id="rId6">
                  <a:extLst>
                    <a:ext uri="{A12FA001-AC4F-418D-AE19-62706E023703}">
                      <ahyp:hlinkClr xmlns:ahyp="http://schemas.microsoft.com/office/drawing/2018/hyperlinkcolor" val="tx"/>
                    </a:ext>
                  </a:extLst>
                </a:hlinkClick>
              </a:rPr>
              <a:t>https://react-redux.js.org/introduction/quick-start</a:t>
            </a:r>
            <a:endParaRPr lang="en-US" sz="1800" dirty="0">
              <a:solidFill>
                <a:schemeClr val="accent1">
                  <a:lumMod val="75000"/>
                </a:schemeClr>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React Naïve Firebase Official document: </a:t>
            </a:r>
            <a:r>
              <a:rPr lang="en-US" sz="1800" dirty="0">
                <a:solidFill>
                  <a:schemeClr val="tx1"/>
                </a:solidFill>
                <a:ea typeface="Times New Roman"/>
                <a:cs typeface="Times New Roman"/>
                <a:sym typeface="Times New Roman"/>
                <a:hlinkClick r:id="rId7"/>
              </a:rPr>
              <a:t>https://rnfirebase.io</a:t>
            </a:r>
            <a:endParaRPr lang="en-US" sz="1800" dirty="0">
              <a:solidFill>
                <a:schemeClr val="tx1"/>
              </a:solidFill>
              <a:ea typeface="Times New Roman"/>
              <a:cs typeface="Times New Roman"/>
              <a:sym typeface="Times New Roman"/>
            </a:endParaRPr>
          </a:p>
          <a:p>
            <a:pPr marL="457200" lvl="0" indent="-342900">
              <a:buClr>
                <a:srgbClr val="2E75B5"/>
              </a:buClr>
              <a:buSzPts val="1800"/>
              <a:buFont typeface="Times New Roman"/>
              <a:buChar char="●"/>
            </a:pPr>
            <a:r>
              <a:rPr lang="en-US" sz="1800" dirty="0">
                <a:solidFill>
                  <a:schemeClr val="tx1"/>
                </a:solidFill>
                <a:ea typeface="Times New Roman"/>
                <a:cs typeface="Times New Roman"/>
                <a:sym typeface="Times New Roman"/>
              </a:rPr>
              <a:t>Realm Database for React Native: </a:t>
            </a:r>
            <a:r>
              <a:rPr lang="en-US" sz="1800" dirty="0">
                <a:solidFill>
                  <a:schemeClr val="tx1"/>
                </a:solidFill>
                <a:ea typeface="Times New Roman"/>
                <a:cs typeface="Times New Roman"/>
                <a:sym typeface="Times New Roman"/>
                <a:hlinkClick r:id="rId8"/>
              </a:rPr>
              <a:t>https://realm.io/docs/javascript/latest</a:t>
            </a:r>
            <a:endParaRPr sz="1800" dirty="0">
              <a:solidFill>
                <a:srgbClr val="2E75B5"/>
              </a:solidFill>
              <a:latin typeface="Times New Roman"/>
              <a:ea typeface="Times New Roman"/>
              <a:cs typeface="Times New Roman"/>
              <a:sym typeface="Times New Roman"/>
            </a:endParaRPr>
          </a:p>
        </p:txBody>
      </p:sp>
      <p:sp>
        <p:nvSpPr>
          <p:cNvPr id="2" name="Slide Number Placeholder 1">
            <a:extLst>
              <a:ext uri="{FF2B5EF4-FFF2-40B4-BE49-F238E27FC236}">
                <a16:creationId xmlns:a16="http://schemas.microsoft.com/office/drawing/2014/main" id="{03168B65-8DE2-3848-A12E-778FFCA8751E}"/>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16</a:t>
            </a:fld>
            <a:endParaRPr lang="ja-JP" altLang="en-US"/>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18F9C2D4-7A5E-9A42-839D-DCB9CDC78C49}"/>
              </a:ext>
            </a:extLst>
          </p:cNvPr>
          <p:cNvSpPr>
            <a:spLocks noGrp="1"/>
          </p:cNvSpPr>
          <p:nvPr>
            <p:ph type="title"/>
          </p:nvPr>
        </p:nvSpPr>
        <p:spPr/>
        <p:txBody>
          <a:bodyPr/>
          <a:lstStyle/>
          <a:p>
            <a:r>
              <a:rPr lang="en-VN" dirty="0"/>
              <a:t>Native code</a:t>
            </a:r>
          </a:p>
        </p:txBody>
      </p:sp>
      <p:sp>
        <p:nvSpPr>
          <p:cNvPr id="7" name="Text Placeholder 6">
            <a:extLst>
              <a:ext uri="{FF2B5EF4-FFF2-40B4-BE49-F238E27FC236}">
                <a16:creationId xmlns:a16="http://schemas.microsoft.com/office/drawing/2014/main" id="{65946434-FDAC-8142-84CC-7AEAFD797F66}"/>
              </a:ext>
            </a:extLst>
          </p:cNvPr>
          <p:cNvSpPr>
            <a:spLocks noGrp="1"/>
          </p:cNvSpPr>
          <p:nvPr>
            <p:ph type="body" idx="2"/>
          </p:nvPr>
        </p:nvSpPr>
        <p:spPr/>
        <p:txBody>
          <a:bodyPr/>
          <a:lstStyle/>
          <a:p>
            <a:r>
              <a:rPr lang="en-VN" sz="1800" dirty="0">
                <a:solidFill>
                  <a:schemeClr val="tx1"/>
                </a:solidFill>
              </a:rPr>
              <a:t>Native Module</a:t>
            </a:r>
          </a:p>
          <a:p>
            <a:r>
              <a:rPr lang="en-VN" sz="1800" dirty="0">
                <a:solidFill>
                  <a:schemeClr val="accent2">
                    <a:lumMod val="60000"/>
                    <a:lumOff val="40000"/>
                  </a:schemeClr>
                </a:solidFill>
              </a:rPr>
              <a:t>Native UI Componnents</a:t>
            </a:r>
          </a:p>
        </p:txBody>
      </p:sp>
      <p:sp>
        <p:nvSpPr>
          <p:cNvPr id="4" name="Slide Number Placeholder 3">
            <a:extLst>
              <a:ext uri="{FF2B5EF4-FFF2-40B4-BE49-F238E27FC236}">
                <a16:creationId xmlns:a16="http://schemas.microsoft.com/office/drawing/2014/main" id="{CAF38252-B897-ED49-A399-202EBE15A217}"/>
              </a:ext>
            </a:extLst>
          </p:cNvPr>
          <p:cNvSpPr>
            <a:spLocks noGrp="1"/>
          </p:cNvSpPr>
          <p:nvPr>
            <p:ph type="sldNum" idx="12"/>
          </p:nvPr>
        </p:nvSpPr>
        <p:spPr/>
        <p:txBody>
          <a:bodyPr/>
          <a:lstStyle/>
          <a:p>
            <a:fld id="{00000000-1234-1234-1234-123412341234}" type="slidenum">
              <a:rPr lang="en-US" altLang="ja-JP" smtClean="0"/>
              <a:pPr/>
              <a:t>2</a:t>
            </a:fld>
            <a:endParaRPr lang="ja-JP" altLang="en-US"/>
          </a:p>
        </p:txBody>
      </p:sp>
      <p:pic>
        <p:nvPicPr>
          <p:cNvPr id="8" name="Picture 7">
            <a:extLst>
              <a:ext uri="{FF2B5EF4-FFF2-40B4-BE49-F238E27FC236}">
                <a16:creationId xmlns:a16="http://schemas.microsoft.com/office/drawing/2014/main" id="{F6D0CD91-CCE2-4749-8256-B7EB25BE0A25}"/>
              </a:ext>
            </a:extLst>
          </p:cNvPr>
          <p:cNvPicPr>
            <a:picLocks noChangeAspect="1"/>
          </p:cNvPicPr>
          <p:nvPr/>
        </p:nvPicPr>
        <p:blipFill>
          <a:blip r:embed="rId2"/>
          <a:stretch>
            <a:fillRect/>
          </a:stretch>
        </p:blipFill>
        <p:spPr>
          <a:xfrm>
            <a:off x="4943958" y="1687319"/>
            <a:ext cx="6231287" cy="4185544"/>
          </a:xfrm>
          <a:prstGeom prst="rect">
            <a:avLst/>
          </a:prstGeom>
        </p:spPr>
      </p:pic>
    </p:spTree>
    <p:extLst>
      <p:ext uri="{BB962C8B-B14F-4D97-AF65-F5344CB8AC3E}">
        <p14:creationId xmlns:p14="http://schemas.microsoft.com/office/powerpoint/2010/main" val="31507382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13C291-31A6-9146-907A-7548F6B594C4}"/>
              </a:ext>
            </a:extLst>
          </p:cNvPr>
          <p:cNvSpPr>
            <a:spLocks noGrp="1"/>
          </p:cNvSpPr>
          <p:nvPr>
            <p:ph type="title"/>
          </p:nvPr>
        </p:nvSpPr>
        <p:spPr/>
        <p:txBody>
          <a:bodyPr/>
          <a:lstStyle/>
          <a:p>
            <a:r>
              <a:rPr lang="en-US" dirty="0"/>
              <a:t>Native UI Components</a:t>
            </a:r>
            <a:endParaRPr lang="en-VN" dirty="0"/>
          </a:p>
        </p:txBody>
      </p:sp>
      <p:sp>
        <p:nvSpPr>
          <p:cNvPr id="4" name="Slide Number Placeholder 3">
            <a:extLst>
              <a:ext uri="{FF2B5EF4-FFF2-40B4-BE49-F238E27FC236}">
                <a16:creationId xmlns:a16="http://schemas.microsoft.com/office/drawing/2014/main" id="{B58CFEBB-DBCC-514C-BFC0-E51A7034E6E5}"/>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3</a:t>
            </a:fld>
            <a:endParaRPr lang="ja-JP" altLang="en-US"/>
          </a:p>
        </p:txBody>
      </p:sp>
      <p:sp>
        <p:nvSpPr>
          <p:cNvPr id="3" name="TextBox 2">
            <a:extLst>
              <a:ext uri="{FF2B5EF4-FFF2-40B4-BE49-F238E27FC236}">
                <a16:creationId xmlns:a16="http://schemas.microsoft.com/office/drawing/2014/main" id="{18F97EDD-113F-214D-8253-023087331AB0}"/>
              </a:ext>
            </a:extLst>
          </p:cNvPr>
          <p:cNvSpPr txBox="1"/>
          <p:nvPr/>
        </p:nvSpPr>
        <p:spPr>
          <a:xfrm>
            <a:off x="618796" y="1701321"/>
            <a:ext cx="10735004" cy="2862322"/>
          </a:xfrm>
          <a:prstGeom prst="rect">
            <a:avLst/>
          </a:prstGeom>
          <a:noFill/>
        </p:spPr>
        <p:txBody>
          <a:bodyPr wrap="square" rtlCol="0">
            <a:spAutoFit/>
          </a:bodyPr>
          <a:lstStyle/>
          <a:p>
            <a:pPr fontAlgn="base">
              <a:spcBef>
                <a:spcPts val="600"/>
              </a:spcBef>
              <a:spcAft>
                <a:spcPts val="600"/>
              </a:spcAft>
            </a:pPr>
            <a:r>
              <a:rPr lang="en-US" sz="2000" dirty="0"/>
              <a:t>There are tons of native UI widgets out there ready to be used in the latest apps - some of them are part of the platform, others are available as third-party libraries, and still more might be in use in your very own portfolio. </a:t>
            </a:r>
          </a:p>
          <a:p>
            <a:pPr marL="342900" indent="-342900" fontAlgn="base">
              <a:spcBef>
                <a:spcPts val="600"/>
              </a:spcBef>
              <a:spcAft>
                <a:spcPts val="600"/>
              </a:spcAft>
              <a:buFont typeface="Arial" panose="020B0604020202020204" pitchFamily="34" charset="0"/>
              <a:buChar char="•"/>
            </a:pPr>
            <a:r>
              <a:rPr lang="en-US" sz="2000" dirty="0"/>
              <a:t>React Native has several of the most critical platform components already wrapped, like </a:t>
            </a:r>
            <a:r>
              <a:rPr lang="en-US" sz="2000" dirty="0">
                <a:highlight>
                  <a:srgbClr val="C0C0C0"/>
                </a:highlight>
              </a:rPr>
              <a:t>ScrollView</a:t>
            </a:r>
            <a:r>
              <a:rPr lang="en-US" sz="2000" dirty="0"/>
              <a:t> and </a:t>
            </a:r>
            <a:r>
              <a:rPr lang="en-US" sz="2000" dirty="0" err="1">
                <a:highlight>
                  <a:srgbClr val="C0C0C0"/>
                </a:highlight>
              </a:rPr>
              <a:t>TextInput</a:t>
            </a:r>
            <a:r>
              <a:rPr lang="en-US" sz="2000" dirty="0"/>
              <a:t>, but not all of them, and certainly not ones you might have written yourself for a previous app. </a:t>
            </a:r>
          </a:p>
          <a:p>
            <a:pPr marL="342900" indent="-342900" fontAlgn="base">
              <a:spcBef>
                <a:spcPts val="600"/>
              </a:spcBef>
              <a:spcAft>
                <a:spcPts val="600"/>
              </a:spcAft>
              <a:buFont typeface="Arial" panose="020B0604020202020204" pitchFamily="34" charset="0"/>
              <a:buChar char="•"/>
            </a:pPr>
            <a:r>
              <a:rPr lang="en-US" sz="2000" dirty="0"/>
              <a:t>Fortunately, we can wrap up these existing components for seamless integration with your React Native application.</a:t>
            </a:r>
          </a:p>
        </p:txBody>
      </p:sp>
      <p:sp>
        <p:nvSpPr>
          <p:cNvPr id="5" name="TextBox 4">
            <a:extLst>
              <a:ext uri="{FF2B5EF4-FFF2-40B4-BE49-F238E27FC236}">
                <a16:creationId xmlns:a16="http://schemas.microsoft.com/office/drawing/2014/main" id="{4D92A70D-8FEB-5F46-85F9-54D254B36CED}"/>
              </a:ext>
            </a:extLst>
          </p:cNvPr>
          <p:cNvSpPr txBox="1"/>
          <p:nvPr/>
        </p:nvSpPr>
        <p:spPr>
          <a:xfrm>
            <a:off x="618796" y="4722653"/>
            <a:ext cx="10954407" cy="1938992"/>
          </a:xfrm>
          <a:prstGeom prst="rect">
            <a:avLst/>
          </a:prstGeom>
          <a:solidFill>
            <a:schemeClr val="bg1"/>
          </a:solidFill>
        </p:spPr>
        <p:txBody>
          <a:bodyPr wrap="square" rtlCol="0">
            <a:spAutoFit/>
          </a:bodyPr>
          <a:lstStyle/>
          <a:p>
            <a:r>
              <a:rPr lang="en-US" sz="2000" dirty="0"/>
              <a:t>Like the native module guide, this too is a more advanced guide that assumes you are somewhat familiar with Android SDK programming. </a:t>
            </a:r>
          </a:p>
          <a:p>
            <a:pPr marL="342900" indent="-342900">
              <a:buFont typeface="Arial" panose="020B0604020202020204" pitchFamily="34" charset="0"/>
              <a:buChar char="•"/>
            </a:pPr>
            <a:r>
              <a:rPr lang="en-US" sz="2000" dirty="0"/>
              <a:t>This guide will show you how to build a native UI component, walking you through the implementation of a </a:t>
            </a:r>
            <a:r>
              <a:rPr lang="en-US" sz="2000" dirty="0" err="1">
                <a:highlight>
                  <a:srgbClr val="C0C0C0"/>
                </a:highlight>
              </a:rPr>
              <a:t>CustomDateTimePicker</a:t>
            </a:r>
            <a:r>
              <a:rPr lang="en-US" sz="2000" dirty="0"/>
              <a:t>. Because the available component (</a:t>
            </a:r>
            <a:r>
              <a:rPr lang="en-US" sz="2000" dirty="0">
                <a:hlinkClick r:id="rId3"/>
              </a:rPr>
              <a:t>DateTimePicker</a:t>
            </a:r>
            <a:r>
              <a:rPr lang="en-US" sz="2000" dirty="0"/>
              <a:t>) does not support seconds picker, so we build this native component.</a:t>
            </a:r>
          </a:p>
          <a:p>
            <a:endParaRPr lang="en-VN" sz="2000" dirty="0"/>
          </a:p>
        </p:txBody>
      </p:sp>
    </p:spTree>
    <p:extLst>
      <p:ext uri="{BB962C8B-B14F-4D97-AF65-F5344CB8AC3E}">
        <p14:creationId xmlns:p14="http://schemas.microsoft.com/office/powerpoint/2010/main" val="4124524389"/>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E370C0-CD6E-6641-AA40-DA5FBCA573E7}"/>
              </a:ext>
            </a:extLst>
          </p:cNvPr>
          <p:cNvSpPr>
            <a:spLocks noGrp="1"/>
          </p:cNvSpPr>
          <p:nvPr>
            <p:ph type="title"/>
          </p:nvPr>
        </p:nvSpPr>
        <p:spPr/>
        <p:txBody>
          <a:bodyPr/>
          <a:lstStyle/>
          <a:p>
            <a:r>
              <a:rPr lang="en-US" dirty="0" err="1"/>
              <a:t>CustomDateTimePicker</a:t>
            </a:r>
            <a:r>
              <a:rPr lang="en-US" dirty="0"/>
              <a:t> example</a:t>
            </a:r>
            <a:endParaRPr lang="en-VN" dirty="0"/>
          </a:p>
        </p:txBody>
      </p:sp>
      <p:sp>
        <p:nvSpPr>
          <p:cNvPr id="3" name="Slide Number Placeholder 2">
            <a:extLst>
              <a:ext uri="{FF2B5EF4-FFF2-40B4-BE49-F238E27FC236}">
                <a16:creationId xmlns:a16="http://schemas.microsoft.com/office/drawing/2014/main" id="{38AB82B5-1548-334B-8C12-A6187BDC6C8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4</a:t>
            </a:fld>
            <a:endParaRPr lang="ja-JP" altLang="en-US"/>
          </a:p>
        </p:txBody>
      </p:sp>
      <p:sp>
        <p:nvSpPr>
          <p:cNvPr id="4" name="TextBox 3">
            <a:extLst>
              <a:ext uri="{FF2B5EF4-FFF2-40B4-BE49-F238E27FC236}">
                <a16:creationId xmlns:a16="http://schemas.microsoft.com/office/drawing/2014/main" id="{764375AF-4226-BD4F-A18E-9328FC381F30}"/>
              </a:ext>
            </a:extLst>
          </p:cNvPr>
          <p:cNvSpPr txBox="1"/>
          <p:nvPr/>
        </p:nvSpPr>
        <p:spPr>
          <a:xfrm>
            <a:off x="838200" y="2096814"/>
            <a:ext cx="10515600" cy="3785652"/>
          </a:xfrm>
          <a:prstGeom prst="rect">
            <a:avLst/>
          </a:prstGeom>
          <a:noFill/>
        </p:spPr>
        <p:txBody>
          <a:bodyPr wrap="square" rtlCol="0">
            <a:spAutoFit/>
          </a:bodyPr>
          <a:lstStyle/>
          <a:p>
            <a:pPr fontAlgn="base">
              <a:spcBef>
                <a:spcPts val="600"/>
              </a:spcBef>
              <a:spcAft>
                <a:spcPts val="600"/>
              </a:spcAft>
            </a:pPr>
            <a:r>
              <a:rPr lang="en-US" sz="2000" dirty="0"/>
              <a:t>For this example we are going to walk through the implementation requirements to allow the use of </a:t>
            </a:r>
            <a:r>
              <a:rPr lang="en-US" sz="2000" b="1" dirty="0" err="1"/>
              <a:t>CustomDateTimePicker</a:t>
            </a:r>
            <a:r>
              <a:rPr lang="en-US" sz="2000" dirty="0"/>
              <a:t> in JavaScript.</a:t>
            </a:r>
          </a:p>
          <a:p>
            <a:pPr fontAlgn="base">
              <a:spcBef>
                <a:spcPts val="600"/>
              </a:spcBef>
              <a:spcAft>
                <a:spcPts val="600"/>
              </a:spcAft>
            </a:pPr>
            <a:r>
              <a:rPr lang="en-US" sz="2000" dirty="0"/>
              <a:t>Native views are created and manipulated by extending </a:t>
            </a:r>
            <a:r>
              <a:rPr lang="en-US" sz="2000" b="1" dirty="0" err="1"/>
              <a:t>ViewManager</a:t>
            </a:r>
            <a:r>
              <a:rPr lang="en-US" sz="2000" dirty="0"/>
              <a:t> or more commonly </a:t>
            </a:r>
            <a:r>
              <a:rPr lang="en-US" sz="2000" b="1" dirty="0" err="1"/>
              <a:t>SimpleViewManager</a:t>
            </a:r>
            <a:r>
              <a:rPr lang="en-US" sz="2000" dirty="0"/>
              <a:t> . A </a:t>
            </a:r>
            <a:r>
              <a:rPr lang="en-US" sz="2000" b="1" dirty="0" err="1"/>
              <a:t>SimpleViewManager</a:t>
            </a:r>
            <a:r>
              <a:rPr lang="en-US" sz="2000" dirty="0"/>
              <a:t> is convenient in this case because it applies common properties such as background color, opacity, and Flexbox layout.</a:t>
            </a:r>
          </a:p>
          <a:p>
            <a:pPr fontAlgn="base">
              <a:spcBef>
                <a:spcPts val="600"/>
              </a:spcBef>
              <a:spcAft>
                <a:spcPts val="600"/>
              </a:spcAft>
            </a:pPr>
            <a:r>
              <a:rPr lang="en-US" sz="2000" dirty="0"/>
              <a:t>These subclasses are essentially singletons - only one instance of each is created by the bridge. They vend native views to the </a:t>
            </a:r>
            <a:r>
              <a:rPr lang="en-US" sz="2000" b="1" dirty="0" err="1"/>
              <a:t>NativeViewHierarchyManager</a:t>
            </a:r>
            <a:r>
              <a:rPr lang="en-US" sz="2000" dirty="0"/>
              <a:t>, which delegates back to them to set and update the properties of the views as necessary. The </a:t>
            </a:r>
            <a:r>
              <a:rPr lang="en-US" sz="2000" b="1" dirty="0" err="1"/>
              <a:t>ViewManagers</a:t>
            </a:r>
            <a:r>
              <a:rPr lang="en-US" sz="2000" b="1" dirty="0"/>
              <a:t> </a:t>
            </a:r>
            <a:r>
              <a:rPr lang="en-US" sz="2000" dirty="0"/>
              <a:t>are also typically the delegates for the views, sending events back to JavaScript via the bridge.</a:t>
            </a:r>
          </a:p>
        </p:txBody>
      </p:sp>
    </p:spTree>
    <p:extLst>
      <p:ext uri="{BB962C8B-B14F-4D97-AF65-F5344CB8AC3E}">
        <p14:creationId xmlns:p14="http://schemas.microsoft.com/office/powerpoint/2010/main" val="30710408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21D10C7D-3E0F-DE48-98CA-40A6E2E48392}"/>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5</a:t>
            </a:fld>
            <a:endParaRPr lang="ja-JP" altLang="en-US"/>
          </a:p>
        </p:txBody>
      </p:sp>
      <p:pic>
        <p:nvPicPr>
          <p:cNvPr id="4" name="Picture 3">
            <a:extLst>
              <a:ext uri="{FF2B5EF4-FFF2-40B4-BE49-F238E27FC236}">
                <a16:creationId xmlns:a16="http://schemas.microsoft.com/office/drawing/2014/main" id="{8FEE7560-6908-B642-B1D0-971A3441E91B}"/>
              </a:ext>
            </a:extLst>
          </p:cNvPr>
          <p:cNvPicPr>
            <a:picLocks noChangeAspect="1"/>
          </p:cNvPicPr>
          <p:nvPr/>
        </p:nvPicPr>
        <p:blipFill>
          <a:blip r:embed="rId2"/>
          <a:stretch>
            <a:fillRect/>
          </a:stretch>
        </p:blipFill>
        <p:spPr>
          <a:xfrm>
            <a:off x="5565227" y="1367039"/>
            <a:ext cx="4977305" cy="4843042"/>
          </a:xfrm>
          <a:prstGeom prst="rect">
            <a:avLst/>
          </a:prstGeom>
        </p:spPr>
      </p:pic>
    </p:spTree>
    <p:extLst>
      <p:ext uri="{BB962C8B-B14F-4D97-AF65-F5344CB8AC3E}">
        <p14:creationId xmlns:p14="http://schemas.microsoft.com/office/powerpoint/2010/main" val="28428539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8287EE36-507F-5949-9BAA-2461D699FE74}"/>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6</a:t>
            </a:fld>
            <a:endParaRPr lang="ja-JP" altLang="en-US"/>
          </a:p>
        </p:txBody>
      </p:sp>
      <p:sp>
        <p:nvSpPr>
          <p:cNvPr id="4" name="TextBox 3">
            <a:extLst>
              <a:ext uri="{FF2B5EF4-FFF2-40B4-BE49-F238E27FC236}">
                <a16:creationId xmlns:a16="http://schemas.microsoft.com/office/drawing/2014/main" id="{FF62DAEC-2027-5842-8F44-3253FEC4AAEF}"/>
              </a:ext>
            </a:extLst>
          </p:cNvPr>
          <p:cNvSpPr txBox="1"/>
          <p:nvPr/>
        </p:nvSpPr>
        <p:spPr>
          <a:xfrm>
            <a:off x="1891861" y="1387365"/>
            <a:ext cx="7204842" cy="3708708"/>
          </a:xfrm>
          <a:prstGeom prst="rect">
            <a:avLst/>
          </a:prstGeom>
          <a:noFill/>
        </p:spPr>
        <p:txBody>
          <a:bodyPr wrap="square" rtlCol="0">
            <a:spAutoFit/>
          </a:bodyPr>
          <a:lstStyle/>
          <a:p>
            <a:pPr fontAlgn="base">
              <a:spcBef>
                <a:spcPts val="600"/>
              </a:spcBef>
              <a:spcAft>
                <a:spcPts val="600"/>
              </a:spcAft>
            </a:pPr>
            <a:r>
              <a:rPr lang="en-US" sz="2000" dirty="0"/>
              <a:t>To vend a view:</a:t>
            </a:r>
          </a:p>
          <a:p>
            <a:pPr marL="457200" indent="-457200" fontAlgn="base">
              <a:spcBef>
                <a:spcPts val="600"/>
              </a:spcBef>
              <a:spcAft>
                <a:spcPts val="600"/>
              </a:spcAft>
              <a:buFont typeface="+mj-lt"/>
              <a:buAutoNum type="arabicPeriod"/>
            </a:pPr>
            <a:r>
              <a:rPr lang="en-US" sz="2000" dirty="0"/>
              <a:t>Create the </a:t>
            </a:r>
            <a:r>
              <a:rPr lang="en-US" sz="2000" b="1" dirty="0" err="1">
                <a:highlight>
                  <a:srgbClr val="FFFF00"/>
                </a:highlight>
              </a:rPr>
              <a:t>ViewManager</a:t>
            </a:r>
            <a:r>
              <a:rPr lang="en-US" sz="2000" dirty="0"/>
              <a:t> subclass.</a:t>
            </a:r>
          </a:p>
          <a:p>
            <a:pPr marL="457200" indent="-457200" fontAlgn="base">
              <a:spcBef>
                <a:spcPts val="600"/>
              </a:spcBef>
              <a:spcAft>
                <a:spcPts val="600"/>
              </a:spcAft>
              <a:buFont typeface="+mj-lt"/>
              <a:buAutoNum type="arabicPeriod"/>
            </a:pPr>
            <a:r>
              <a:rPr lang="en-US" sz="2000" dirty="0"/>
              <a:t>Implement the </a:t>
            </a:r>
            <a:r>
              <a:rPr lang="en-US" sz="2000" b="1" dirty="0" err="1">
                <a:highlight>
                  <a:srgbClr val="FFFF00"/>
                </a:highlight>
              </a:rPr>
              <a:t>createViewInstance</a:t>
            </a:r>
            <a:r>
              <a:rPr lang="en-US" sz="2000" dirty="0"/>
              <a:t> method</a:t>
            </a:r>
          </a:p>
          <a:p>
            <a:pPr marL="457200" indent="-457200" fontAlgn="base">
              <a:spcBef>
                <a:spcPts val="600"/>
              </a:spcBef>
              <a:spcAft>
                <a:spcPts val="600"/>
              </a:spcAft>
              <a:buFont typeface="+mj-lt"/>
              <a:buAutoNum type="arabicPeriod"/>
            </a:pPr>
            <a:r>
              <a:rPr lang="en-US" sz="2000" dirty="0"/>
              <a:t>Expose view property setters using </a:t>
            </a:r>
            <a:r>
              <a:rPr lang="en-US" sz="2000" b="1" dirty="0">
                <a:highlight>
                  <a:srgbClr val="FFFF00"/>
                </a:highlight>
              </a:rPr>
              <a:t>@</a:t>
            </a:r>
            <a:r>
              <a:rPr lang="en-US" sz="2000" b="1" dirty="0" err="1">
                <a:highlight>
                  <a:srgbClr val="FFFF00"/>
                </a:highlight>
              </a:rPr>
              <a:t>ReactProp</a:t>
            </a:r>
            <a:r>
              <a:rPr lang="en-US" sz="2000" b="1" dirty="0">
                <a:highlight>
                  <a:srgbClr val="FFFF00"/>
                </a:highlight>
              </a:rPr>
              <a:t> </a:t>
            </a:r>
            <a:r>
              <a:rPr lang="en-US" sz="2000" dirty="0"/>
              <a:t>(or </a:t>
            </a:r>
            <a:r>
              <a:rPr lang="en-US" sz="2000" b="1" dirty="0">
                <a:highlight>
                  <a:srgbClr val="FFFF00"/>
                </a:highlight>
              </a:rPr>
              <a:t>@</a:t>
            </a:r>
            <a:r>
              <a:rPr lang="en-US" sz="2000" b="1" dirty="0" err="1">
                <a:highlight>
                  <a:srgbClr val="FFFF00"/>
                </a:highlight>
              </a:rPr>
              <a:t>ReactPropGroup</a:t>
            </a:r>
            <a:r>
              <a:rPr lang="en-US" sz="2000" dirty="0"/>
              <a:t>) annotation</a:t>
            </a:r>
          </a:p>
          <a:p>
            <a:pPr marL="457200" indent="-457200" fontAlgn="base">
              <a:spcBef>
                <a:spcPts val="600"/>
              </a:spcBef>
              <a:spcAft>
                <a:spcPts val="600"/>
              </a:spcAft>
              <a:buFont typeface="+mj-lt"/>
              <a:buAutoNum type="arabicPeriod"/>
            </a:pPr>
            <a:r>
              <a:rPr lang="en-US" sz="2000" dirty="0"/>
              <a:t>Register the manager in </a:t>
            </a:r>
            <a:r>
              <a:rPr lang="en-US" sz="2000" b="1" dirty="0" err="1">
                <a:highlight>
                  <a:srgbClr val="FFFF00"/>
                </a:highlight>
              </a:rPr>
              <a:t>createViewManagers</a:t>
            </a:r>
            <a:r>
              <a:rPr lang="en-US" sz="2000" dirty="0"/>
              <a:t> of the applications package.</a:t>
            </a:r>
          </a:p>
          <a:p>
            <a:pPr marL="457200" indent="-457200" fontAlgn="base">
              <a:spcBef>
                <a:spcPts val="600"/>
              </a:spcBef>
              <a:spcAft>
                <a:spcPts val="600"/>
              </a:spcAft>
              <a:buFont typeface="+mj-lt"/>
              <a:buAutoNum type="arabicPeriod"/>
            </a:pPr>
            <a:r>
              <a:rPr lang="en-US" sz="2000" dirty="0"/>
              <a:t>Implement the JavaScript module</a:t>
            </a:r>
          </a:p>
          <a:p>
            <a:endParaRPr lang="en-VN" sz="2000" dirty="0"/>
          </a:p>
        </p:txBody>
      </p:sp>
    </p:spTree>
    <p:extLst>
      <p:ext uri="{BB962C8B-B14F-4D97-AF65-F5344CB8AC3E}">
        <p14:creationId xmlns:p14="http://schemas.microsoft.com/office/powerpoint/2010/main" val="74487377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Title 2">
            <a:extLst>
              <a:ext uri="{FF2B5EF4-FFF2-40B4-BE49-F238E27FC236}">
                <a16:creationId xmlns:a16="http://schemas.microsoft.com/office/drawing/2014/main" id="{3D247F47-20D0-2F46-A237-7E0CDB23E77B}"/>
              </a:ext>
            </a:extLst>
          </p:cNvPr>
          <p:cNvSpPr>
            <a:spLocks noGrp="1"/>
          </p:cNvSpPr>
          <p:nvPr>
            <p:ph type="title"/>
          </p:nvPr>
        </p:nvSpPr>
        <p:spPr/>
        <p:txBody>
          <a:bodyPr/>
          <a:lstStyle/>
          <a:p>
            <a:r>
              <a:rPr lang="en-US" b="1" dirty="0"/>
              <a:t>Create the </a:t>
            </a:r>
            <a:r>
              <a:rPr lang="en-US" b="1" dirty="0" err="1"/>
              <a:t>ViewManager</a:t>
            </a:r>
            <a:r>
              <a:rPr lang="en-US" b="1" dirty="0"/>
              <a:t> subclass</a:t>
            </a:r>
            <a:endParaRPr lang="en-VN" dirty="0"/>
          </a:p>
        </p:txBody>
      </p:sp>
      <p:sp>
        <p:nvSpPr>
          <p:cNvPr id="2" name="Slide Number Placeholder 1">
            <a:extLst>
              <a:ext uri="{FF2B5EF4-FFF2-40B4-BE49-F238E27FC236}">
                <a16:creationId xmlns:a16="http://schemas.microsoft.com/office/drawing/2014/main" id="{855DE4EB-89AA-F747-9493-CB1613C3890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7</a:t>
            </a:fld>
            <a:endParaRPr lang="ja-JP" altLang="en-US"/>
          </a:p>
        </p:txBody>
      </p:sp>
      <p:sp>
        <p:nvSpPr>
          <p:cNvPr id="4" name="TextBox 3">
            <a:extLst>
              <a:ext uri="{FF2B5EF4-FFF2-40B4-BE49-F238E27FC236}">
                <a16:creationId xmlns:a16="http://schemas.microsoft.com/office/drawing/2014/main" id="{0D02B5E2-A9F0-BC41-9430-03814BA12A46}"/>
              </a:ext>
            </a:extLst>
          </p:cNvPr>
          <p:cNvSpPr txBox="1"/>
          <p:nvPr/>
        </p:nvSpPr>
        <p:spPr>
          <a:xfrm>
            <a:off x="1110342" y="1701321"/>
            <a:ext cx="10243457" cy="1631216"/>
          </a:xfrm>
          <a:prstGeom prst="rect">
            <a:avLst/>
          </a:prstGeom>
          <a:noFill/>
        </p:spPr>
        <p:txBody>
          <a:bodyPr wrap="square" rtlCol="0">
            <a:spAutoFit/>
          </a:bodyPr>
          <a:lstStyle/>
          <a:p>
            <a:r>
              <a:rPr lang="en-US" sz="2000" dirty="0"/>
              <a:t>In this example we create view manager class </a:t>
            </a:r>
            <a:r>
              <a:rPr lang="en-US" sz="2000" b="1" dirty="0" err="1"/>
              <a:t>CustomDateTimePickerManager</a:t>
            </a:r>
            <a:r>
              <a:rPr lang="en-US" sz="2000" dirty="0"/>
              <a:t> that extends </a:t>
            </a:r>
            <a:r>
              <a:rPr lang="en-US" sz="2000" dirty="0" err="1"/>
              <a:t>SimpleViewManager</a:t>
            </a:r>
            <a:r>
              <a:rPr lang="en-US" sz="2000" dirty="0"/>
              <a:t> of type </a:t>
            </a:r>
            <a:r>
              <a:rPr lang="en-US" sz="2000" b="1" dirty="0" err="1"/>
              <a:t>CustomDateTimePicker</a:t>
            </a:r>
            <a:r>
              <a:rPr lang="en-US" sz="2000" dirty="0"/>
              <a:t>. </a:t>
            </a:r>
            <a:r>
              <a:rPr lang="en-US" sz="2000" b="1" dirty="0" err="1"/>
              <a:t>CustomDateTimePicker</a:t>
            </a:r>
            <a:r>
              <a:rPr lang="en-US" sz="2000" dirty="0"/>
              <a:t> is the type of object managed by the manager, this will be the custom native view. Name returned by </a:t>
            </a:r>
            <a:r>
              <a:rPr lang="en-US" sz="2000" b="1" dirty="0" err="1"/>
              <a:t>getName</a:t>
            </a:r>
            <a:r>
              <a:rPr lang="en-US" sz="2000" dirty="0"/>
              <a:t> is used to reference the native view type from JavaScript.</a:t>
            </a:r>
            <a:endParaRPr lang="en-VN" sz="2000" dirty="0"/>
          </a:p>
        </p:txBody>
      </p:sp>
      <p:sp>
        <p:nvSpPr>
          <p:cNvPr id="5" name="Rectangle 4">
            <a:extLst>
              <a:ext uri="{FF2B5EF4-FFF2-40B4-BE49-F238E27FC236}">
                <a16:creationId xmlns:a16="http://schemas.microsoft.com/office/drawing/2014/main" id="{65E03828-8D33-1542-AA32-CD088876CE09}"/>
              </a:ext>
            </a:extLst>
          </p:cNvPr>
          <p:cNvSpPr/>
          <p:nvPr/>
        </p:nvSpPr>
        <p:spPr>
          <a:xfrm>
            <a:off x="1110342" y="3525464"/>
            <a:ext cx="9783631" cy="3016210"/>
          </a:xfrm>
          <a:prstGeom prst="rect">
            <a:avLst/>
          </a:prstGeom>
          <a:solidFill>
            <a:schemeClr val="bg1">
              <a:lumMod val="95000"/>
            </a:schemeClr>
          </a:solidFill>
        </p:spPr>
        <p:txBody>
          <a:bodyPr wrap="square">
            <a:spAutoFit/>
          </a:bodyPr>
          <a:lstStyle/>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public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class</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CustomDateTimePickerManager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extends</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p>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SimpleViewManager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&lt;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&gt;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public static final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String</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REACT_CLASS</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 </a:t>
            </a:r>
            <a:r>
              <a:rPr lang="en-VN" sz="1800" dirty="0">
                <a:solidFill>
                  <a:srgbClr val="86B300"/>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Override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public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String</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getName()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REACT_CLASS</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0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214381105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CD5B404-F5AF-6342-9C96-2ED3F5E92A2E}"/>
              </a:ext>
            </a:extLst>
          </p:cNvPr>
          <p:cNvSpPr>
            <a:spLocks noGrp="1"/>
          </p:cNvSpPr>
          <p:nvPr>
            <p:ph type="title"/>
          </p:nvPr>
        </p:nvSpPr>
        <p:spPr/>
        <p:txBody>
          <a:bodyPr/>
          <a:lstStyle/>
          <a:p>
            <a:r>
              <a:rPr lang="en-US" b="1" dirty="0"/>
              <a:t>Implement method </a:t>
            </a:r>
            <a:r>
              <a:rPr lang="en-US" b="1" dirty="0" err="1"/>
              <a:t>createViewInstance</a:t>
            </a:r>
            <a:endParaRPr lang="en-VN" dirty="0"/>
          </a:p>
        </p:txBody>
      </p:sp>
      <p:sp>
        <p:nvSpPr>
          <p:cNvPr id="3" name="Slide Number Placeholder 2">
            <a:extLst>
              <a:ext uri="{FF2B5EF4-FFF2-40B4-BE49-F238E27FC236}">
                <a16:creationId xmlns:a16="http://schemas.microsoft.com/office/drawing/2014/main" id="{33D9DE37-4D68-7543-B6C2-3576AB9EFCCD}"/>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8</a:t>
            </a:fld>
            <a:endParaRPr lang="ja-JP" altLang="en-US"/>
          </a:p>
        </p:txBody>
      </p:sp>
      <p:sp>
        <p:nvSpPr>
          <p:cNvPr id="4" name="TextBox 3">
            <a:extLst>
              <a:ext uri="{FF2B5EF4-FFF2-40B4-BE49-F238E27FC236}">
                <a16:creationId xmlns:a16="http://schemas.microsoft.com/office/drawing/2014/main" id="{BAFBF060-8DDF-8A4F-82FD-CAC0C0B348C0}"/>
              </a:ext>
            </a:extLst>
          </p:cNvPr>
          <p:cNvSpPr txBox="1"/>
          <p:nvPr/>
        </p:nvSpPr>
        <p:spPr>
          <a:xfrm>
            <a:off x="838200" y="1560786"/>
            <a:ext cx="10515600" cy="707886"/>
          </a:xfrm>
          <a:prstGeom prst="rect">
            <a:avLst/>
          </a:prstGeom>
          <a:noFill/>
        </p:spPr>
        <p:txBody>
          <a:bodyPr wrap="square" rtlCol="0">
            <a:spAutoFit/>
          </a:bodyPr>
          <a:lstStyle/>
          <a:p>
            <a:r>
              <a:rPr lang="en-US" sz="2000" dirty="0"/>
              <a:t>Views are created in the </a:t>
            </a:r>
            <a:r>
              <a:rPr lang="en-US" sz="2000" b="1" dirty="0" err="1"/>
              <a:t>createViewInstance</a:t>
            </a:r>
            <a:r>
              <a:rPr lang="en-US" sz="2000" dirty="0"/>
              <a:t> method, the view should initialize itself in its default state, any properties will be set via a follow up call to </a:t>
            </a:r>
            <a:r>
              <a:rPr lang="en-US" sz="2000" b="1" dirty="0" err="1"/>
              <a:t>updateView</a:t>
            </a:r>
            <a:r>
              <a:rPr lang="en-US" sz="2000" dirty="0"/>
              <a:t>.</a:t>
            </a:r>
            <a:endParaRPr lang="en-VN" sz="2000" dirty="0"/>
          </a:p>
        </p:txBody>
      </p:sp>
      <p:sp>
        <p:nvSpPr>
          <p:cNvPr id="5" name="Rectangle 4">
            <a:extLst>
              <a:ext uri="{FF2B5EF4-FFF2-40B4-BE49-F238E27FC236}">
                <a16:creationId xmlns:a16="http://schemas.microsoft.com/office/drawing/2014/main" id="{D450B581-F766-3C4F-A2FB-C63D0DD90B53}"/>
              </a:ext>
            </a:extLst>
          </p:cNvPr>
          <p:cNvSpPr/>
          <p:nvPr/>
        </p:nvSpPr>
        <p:spPr>
          <a:xfrm>
            <a:off x="838200" y="2702232"/>
            <a:ext cx="10922876" cy="1374735"/>
          </a:xfrm>
          <a:prstGeom prst="rect">
            <a:avLst/>
          </a:prstGeom>
          <a:solidFill>
            <a:schemeClr val="bg1">
              <a:lumMod val="95000"/>
            </a:schemeClr>
          </a:solidFill>
        </p:spPr>
        <p:txBody>
          <a:bodyPr wrap="square">
            <a:spAutoFit/>
          </a:bodyPr>
          <a:lstStyle/>
          <a:p>
            <a:pPr>
              <a:lnSpc>
                <a:spcPts val="195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Override</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protected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createViewInstance(</a:t>
            </a:r>
            <a:r>
              <a:rPr lang="en-VN" sz="1800" dirty="0">
                <a:solidFill>
                  <a:srgbClr val="FF3333"/>
                </a:solidFill>
                <a:latin typeface="Menlo" panose="020B0609030804020204" pitchFamily="49" charset="0"/>
                <a:ea typeface="Times New Roman" panose="02020603050405020304" pitchFamily="18" charset="0"/>
                <a:cs typeface="Times New Roman" panose="02020603050405020304" pitchFamily="18" charset="0"/>
              </a:rPr>
              <a:t>@</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NonNull</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ThemedReactContext</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reactContext)    {</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return</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F2590C"/>
                </a:solidFill>
                <a:latin typeface="Menlo" panose="020B0609030804020204" pitchFamily="49" charset="0"/>
                <a:ea typeface="Times New Roman" panose="02020603050405020304" pitchFamily="18" charset="0"/>
                <a:cs typeface="Times New Roman" panose="02020603050405020304" pitchFamily="18" charset="0"/>
              </a:rPr>
              <a:t>new</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r>
              <a:rPr lang="en-VN" sz="1800" dirty="0">
                <a:solidFill>
                  <a:srgbClr val="41A6D9"/>
                </a:solidFill>
                <a:latin typeface="Menlo" panose="020B0609030804020204" pitchFamily="49" charset="0"/>
                <a:ea typeface="Times New Roman" panose="02020603050405020304" pitchFamily="18" charset="0"/>
                <a:cs typeface="Times New Roman" panose="02020603050405020304" pitchFamily="18" charset="0"/>
              </a:rPr>
              <a:t>CustomDateTimePicker</a:t>
            </a: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(reactContext);</a:t>
            </a:r>
            <a:endParaRPr lang="en-VN" sz="1800" dirty="0">
              <a:latin typeface="Calibri" panose="020F0502020204030204" pitchFamily="34" charset="0"/>
              <a:ea typeface="Yu Mincho" panose="02020400000000000000" pitchFamily="18" charset="-128"/>
              <a:cs typeface="Times New Roman" panose="02020603050405020304" pitchFamily="18" charset="0"/>
            </a:endParaRPr>
          </a:p>
          <a:p>
            <a:pPr>
              <a:lnSpc>
                <a:spcPts val="1950"/>
              </a:lnSpc>
            </a:pPr>
            <a:r>
              <a:rPr lang="en-VN" sz="1800" dirty="0">
                <a:solidFill>
                  <a:srgbClr val="5C6773"/>
                </a:solidFill>
                <a:latin typeface="Menlo" panose="020B0609030804020204" pitchFamily="49" charset="0"/>
                <a:ea typeface="Times New Roman" panose="02020603050405020304" pitchFamily="18" charset="0"/>
                <a:cs typeface="Times New Roman" panose="02020603050405020304" pitchFamily="18" charset="0"/>
              </a:rPr>
              <a:t>    }</a:t>
            </a:r>
            <a:endParaRPr lang="en-VN" sz="1800" dirty="0">
              <a:effectLst/>
              <a:latin typeface="Calibri" panose="020F0502020204030204" pitchFamily="34" charset="0"/>
              <a:ea typeface="Yu Mincho" panose="02020400000000000000" pitchFamily="18" charset="-128"/>
              <a:cs typeface="Times New Roman" panose="02020603050405020304" pitchFamily="18" charset="0"/>
            </a:endParaRPr>
          </a:p>
        </p:txBody>
      </p:sp>
    </p:spTree>
    <p:extLst>
      <p:ext uri="{BB962C8B-B14F-4D97-AF65-F5344CB8AC3E}">
        <p14:creationId xmlns:p14="http://schemas.microsoft.com/office/powerpoint/2010/main" val="113367393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0B06522-09F7-7B47-AE0F-4F8C0A85B54E}"/>
              </a:ext>
            </a:extLst>
          </p:cNvPr>
          <p:cNvSpPr>
            <a:spLocks noGrp="1"/>
          </p:cNvSpPr>
          <p:nvPr>
            <p:ph type="title"/>
          </p:nvPr>
        </p:nvSpPr>
        <p:spPr/>
        <p:txBody>
          <a:bodyPr/>
          <a:lstStyle/>
          <a:p>
            <a:r>
              <a:rPr lang="en-US" b="1" dirty="0"/>
              <a:t>Expose view property setters</a:t>
            </a:r>
            <a:endParaRPr lang="en-VN" dirty="0"/>
          </a:p>
        </p:txBody>
      </p:sp>
      <p:sp>
        <p:nvSpPr>
          <p:cNvPr id="3" name="Slide Number Placeholder 2">
            <a:extLst>
              <a:ext uri="{FF2B5EF4-FFF2-40B4-BE49-F238E27FC236}">
                <a16:creationId xmlns:a16="http://schemas.microsoft.com/office/drawing/2014/main" id="{79D0066F-208B-CF4D-9542-76725D1C2D8A}"/>
              </a:ext>
            </a:extLst>
          </p:cNvPr>
          <p:cNvSpPr>
            <a:spLocks noGrp="1"/>
          </p:cNvSpPr>
          <p:nvPr>
            <p:ph type="sldNum" idx="12"/>
          </p:nvPr>
        </p:nvSpPr>
        <p:spPr/>
        <p:txBody>
          <a:bodyPr/>
          <a:lstStyle/>
          <a:p>
            <a:pPr marL="0" lvl="0" indent="0">
              <a:spcBef>
                <a:spcPts val="0"/>
              </a:spcBef>
              <a:spcAft>
                <a:spcPts val="0"/>
              </a:spcAft>
              <a:buNone/>
            </a:pPr>
            <a:fld id="{00000000-1234-1234-1234-123412341234}" type="slidenum">
              <a:rPr lang="en-US" altLang="ja-JP" smtClean="0"/>
              <a:t>9</a:t>
            </a:fld>
            <a:endParaRPr lang="ja-JP" altLang="en-US"/>
          </a:p>
        </p:txBody>
      </p:sp>
      <p:sp>
        <p:nvSpPr>
          <p:cNvPr id="4" name="TextBox 3">
            <a:extLst>
              <a:ext uri="{FF2B5EF4-FFF2-40B4-BE49-F238E27FC236}">
                <a16:creationId xmlns:a16="http://schemas.microsoft.com/office/drawing/2014/main" id="{3809F0C1-5F63-C74B-B6CB-0850BAD1A205}"/>
              </a:ext>
            </a:extLst>
          </p:cNvPr>
          <p:cNvSpPr txBox="1"/>
          <p:nvPr/>
        </p:nvSpPr>
        <p:spPr>
          <a:xfrm>
            <a:off x="1008993" y="1684201"/>
            <a:ext cx="8355724" cy="461665"/>
          </a:xfrm>
          <a:prstGeom prst="rect">
            <a:avLst/>
          </a:prstGeom>
          <a:noFill/>
        </p:spPr>
        <p:txBody>
          <a:bodyPr wrap="square" rtlCol="0">
            <a:spAutoFit/>
          </a:bodyPr>
          <a:lstStyle/>
          <a:p>
            <a:r>
              <a:rPr lang="en-US" sz="2400" b="1" dirty="0"/>
              <a:t>Using @</a:t>
            </a:r>
            <a:r>
              <a:rPr lang="en-US" sz="2400" b="1" dirty="0" err="1"/>
              <a:t>ReactProp</a:t>
            </a:r>
            <a:r>
              <a:rPr lang="en-US" sz="2400" b="1" dirty="0"/>
              <a:t> (or @</a:t>
            </a:r>
            <a:r>
              <a:rPr lang="en-US" sz="2400" b="1" dirty="0" err="1"/>
              <a:t>ReactPropGroup</a:t>
            </a:r>
            <a:r>
              <a:rPr lang="en-US" sz="2400" b="1" dirty="0"/>
              <a:t>) annotation</a:t>
            </a:r>
          </a:p>
        </p:txBody>
      </p:sp>
      <p:sp>
        <p:nvSpPr>
          <p:cNvPr id="5" name="TextBox 4">
            <a:extLst>
              <a:ext uri="{FF2B5EF4-FFF2-40B4-BE49-F238E27FC236}">
                <a16:creationId xmlns:a16="http://schemas.microsoft.com/office/drawing/2014/main" id="{9E1F01FD-0E87-EC46-96C6-239FFC1F6AD7}"/>
              </a:ext>
            </a:extLst>
          </p:cNvPr>
          <p:cNvSpPr txBox="1"/>
          <p:nvPr/>
        </p:nvSpPr>
        <p:spPr>
          <a:xfrm>
            <a:off x="1008993" y="2585545"/>
            <a:ext cx="8812924" cy="3170099"/>
          </a:xfrm>
          <a:prstGeom prst="rect">
            <a:avLst/>
          </a:prstGeom>
          <a:noFill/>
        </p:spPr>
        <p:txBody>
          <a:bodyPr wrap="square" rtlCol="0">
            <a:spAutoFit/>
          </a:bodyPr>
          <a:lstStyle/>
          <a:p>
            <a:r>
              <a:rPr lang="en-US" sz="2000" dirty="0"/>
              <a:t>Properties that are to be reflected in JavaScript needs to be exposed as setter method annotated with </a:t>
            </a:r>
            <a:r>
              <a:rPr lang="en-US" sz="2000" b="1" dirty="0"/>
              <a:t>@</a:t>
            </a:r>
            <a:r>
              <a:rPr lang="en-US" sz="2000" b="1" dirty="0" err="1"/>
              <a:t>ReactProp</a:t>
            </a:r>
            <a:r>
              <a:rPr lang="en-US" sz="2000" dirty="0"/>
              <a:t> (or </a:t>
            </a:r>
            <a:r>
              <a:rPr lang="en-US" sz="2000" b="1" dirty="0"/>
              <a:t>@</a:t>
            </a:r>
            <a:r>
              <a:rPr lang="en-US" sz="2000" b="1" dirty="0" err="1"/>
              <a:t>ReactPropGroup</a:t>
            </a:r>
            <a:r>
              <a:rPr lang="en-US" sz="2000" dirty="0"/>
              <a:t>). </a:t>
            </a:r>
          </a:p>
          <a:p>
            <a:pPr marL="342900" indent="-342900">
              <a:buFont typeface="Arial" panose="020B0604020202020204" pitchFamily="34" charset="0"/>
              <a:buChar char="•"/>
            </a:pPr>
            <a:r>
              <a:rPr lang="en-US" sz="2000" dirty="0"/>
              <a:t>Setter method should take view to be updated (of the current view type) as a first argument and property value as a second argument. </a:t>
            </a:r>
          </a:p>
          <a:p>
            <a:pPr marL="342900" indent="-342900">
              <a:buFont typeface="Arial" panose="020B0604020202020204" pitchFamily="34" charset="0"/>
              <a:buChar char="•"/>
            </a:pPr>
            <a:r>
              <a:rPr lang="en-US" sz="2000" dirty="0"/>
              <a:t>Setter should be declared as a </a:t>
            </a:r>
            <a:r>
              <a:rPr lang="en-US" sz="2000" b="1" dirty="0"/>
              <a:t>void</a:t>
            </a:r>
            <a:r>
              <a:rPr lang="en-US" sz="2000" dirty="0"/>
              <a:t> method and should be </a:t>
            </a:r>
            <a:r>
              <a:rPr lang="en-US" sz="2000" b="1" dirty="0"/>
              <a:t>public</a:t>
            </a:r>
            <a:r>
              <a:rPr lang="en-US" sz="2000" dirty="0"/>
              <a:t>.</a:t>
            </a:r>
          </a:p>
          <a:p>
            <a:pPr marL="342900" indent="-342900">
              <a:buFont typeface="Arial" panose="020B0604020202020204" pitchFamily="34" charset="0"/>
              <a:buChar char="•"/>
            </a:pPr>
            <a:r>
              <a:rPr lang="en-US" sz="2000" dirty="0"/>
              <a:t>Property type sent to JS is determined automatically based on the type of value argument of the setter. </a:t>
            </a:r>
          </a:p>
          <a:p>
            <a:pPr marL="342900" indent="-342900">
              <a:buFont typeface="Arial" panose="020B0604020202020204" pitchFamily="34" charset="0"/>
              <a:buChar char="•"/>
            </a:pPr>
            <a:r>
              <a:rPr lang="en-US" sz="2000" dirty="0"/>
              <a:t>The following type of values are currently supported: </a:t>
            </a:r>
            <a:r>
              <a:rPr lang="en-US" sz="2000" b="1" dirty="0" err="1"/>
              <a:t>boolean</a:t>
            </a:r>
            <a:r>
              <a:rPr lang="en-US" sz="2000" dirty="0"/>
              <a:t>, </a:t>
            </a:r>
            <a:r>
              <a:rPr lang="en-US" sz="2000" b="1" dirty="0"/>
              <a:t>int</a:t>
            </a:r>
            <a:r>
              <a:rPr lang="en-US" sz="2000" dirty="0"/>
              <a:t>, </a:t>
            </a:r>
            <a:r>
              <a:rPr lang="en-US" sz="2000" b="1" dirty="0"/>
              <a:t>float</a:t>
            </a:r>
            <a:r>
              <a:rPr lang="en-US" sz="2000" dirty="0"/>
              <a:t>, </a:t>
            </a:r>
            <a:r>
              <a:rPr lang="en-US" sz="2000" b="1" dirty="0"/>
              <a:t>double</a:t>
            </a:r>
            <a:r>
              <a:rPr lang="en-US" sz="2000" dirty="0"/>
              <a:t>, </a:t>
            </a:r>
            <a:r>
              <a:rPr lang="en-US" sz="2000" b="1" dirty="0"/>
              <a:t>String</a:t>
            </a:r>
            <a:r>
              <a:rPr lang="en-US" sz="2000" dirty="0"/>
              <a:t>, </a:t>
            </a:r>
            <a:r>
              <a:rPr lang="en-US" sz="2000" b="1" dirty="0"/>
              <a:t>Boolean</a:t>
            </a:r>
            <a:r>
              <a:rPr lang="en-US" sz="2000" dirty="0"/>
              <a:t>, </a:t>
            </a:r>
            <a:r>
              <a:rPr lang="en-US" sz="2000" b="1" dirty="0"/>
              <a:t>Integer</a:t>
            </a:r>
            <a:r>
              <a:rPr lang="en-US" sz="2000" dirty="0"/>
              <a:t>, </a:t>
            </a:r>
            <a:r>
              <a:rPr lang="en-US" sz="2000" b="1" dirty="0" err="1"/>
              <a:t>ReadableArray</a:t>
            </a:r>
            <a:r>
              <a:rPr lang="en-US" sz="2000" dirty="0"/>
              <a:t>, </a:t>
            </a:r>
            <a:r>
              <a:rPr lang="en-US" sz="2000" b="1" dirty="0" err="1"/>
              <a:t>ReadableMap</a:t>
            </a:r>
            <a:r>
              <a:rPr lang="en-US" sz="2000" dirty="0"/>
              <a:t>.</a:t>
            </a:r>
            <a:endParaRPr lang="en-VN" sz="2000" dirty="0"/>
          </a:p>
        </p:txBody>
      </p:sp>
    </p:spTree>
    <p:extLst>
      <p:ext uri="{BB962C8B-B14F-4D97-AF65-F5344CB8AC3E}">
        <p14:creationId xmlns:p14="http://schemas.microsoft.com/office/powerpoint/2010/main" val="999879261"/>
      </p:ext>
    </p:extLst>
  </p:cSld>
  <p:clrMapOvr>
    <a:masterClrMapping/>
  </p:clrMapOvr>
</p:sld>
</file>

<file path=ppt/theme/theme1.xml><?xml version="1.0" encoding="utf-8"?>
<a:theme xmlns:a="http://schemas.openxmlformats.org/drawingml/2006/main" name="cc_blu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Theme">
  <a:themeElements>
    <a:clrScheme name="Office">
      <a:dk1>
        <a:srgbClr val="000000"/>
      </a:dk1>
      <a:lt1>
        <a:srgbClr val="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3824</TotalTime>
  <Words>1673</Words>
  <Application>Microsoft Macintosh PowerPoint</Application>
  <PresentationFormat>Widescreen</PresentationFormat>
  <Paragraphs>148</Paragraphs>
  <Slides>16</Slides>
  <Notes>4</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16</vt:i4>
      </vt:variant>
    </vt:vector>
  </HeadingPairs>
  <TitlesOfParts>
    <vt:vector size="21" baseType="lpstr">
      <vt:lpstr>Arial</vt:lpstr>
      <vt:lpstr>Calibri</vt:lpstr>
      <vt:lpstr>Menlo</vt:lpstr>
      <vt:lpstr>Times New Roman</vt:lpstr>
      <vt:lpstr>cc_blue</vt:lpstr>
      <vt:lpstr>React Native Basic</vt:lpstr>
      <vt:lpstr>Native code</vt:lpstr>
      <vt:lpstr>Native UI Components</vt:lpstr>
      <vt:lpstr>CustomDateTimePicker example</vt:lpstr>
      <vt:lpstr>PowerPoint Presentation</vt:lpstr>
      <vt:lpstr>PowerPoint Presentation</vt:lpstr>
      <vt:lpstr>Create the ViewManager subclass</vt:lpstr>
      <vt:lpstr>Implement method createViewInstance</vt:lpstr>
      <vt:lpstr>Expose view property setters</vt:lpstr>
      <vt:lpstr>PowerPoint Presentation</vt:lpstr>
      <vt:lpstr>PowerPoint Presentation</vt:lpstr>
      <vt:lpstr>PowerPoint Presentation</vt:lpstr>
      <vt:lpstr>PowerPoint Presentation</vt:lpstr>
      <vt:lpstr>Register the ViewManager</vt:lpstr>
      <vt:lpstr>Implement the JavaScript module</vt:lpstr>
      <vt:lpstr>Reference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ReactNative Basic</dc:title>
  <dc:creator>Khanh Le</dc:creator>
  <cp:lastModifiedBy>Khanh Le</cp:lastModifiedBy>
  <cp:revision>46</cp:revision>
  <cp:lastPrinted>2020-04-06T06:57:46Z</cp:lastPrinted>
  <dcterms:created xsi:type="dcterms:W3CDTF">2020-04-06T02:02:09Z</dcterms:created>
  <dcterms:modified xsi:type="dcterms:W3CDTF">2020-06-06T05:15:56Z</dcterms:modified>
</cp:coreProperties>
</file>